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63" r:id="rId2"/>
    <p:sldId id="266" r:id="rId3"/>
    <p:sldId id="344" r:id="rId4"/>
    <p:sldId id="347" r:id="rId5"/>
    <p:sldId id="293" r:id="rId6"/>
    <p:sldId id="274" r:id="rId7"/>
    <p:sldId id="275" r:id="rId8"/>
    <p:sldId id="327" r:id="rId9"/>
    <p:sldId id="328" r:id="rId10"/>
    <p:sldId id="329" r:id="rId11"/>
    <p:sldId id="360" r:id="rId12"/>
    <p:sldId id="279" r:id="rId13"/>
    <p:sldId id="280" r:id="rId14"/>
    <p:sldId id="288" r:id="rId15"/>
    <p:sldId id="335" r:id="rId16"/>
    <p:sldId id="324" r:id="rId17"/>
    <p:sldId id="325" r:id="rId18"/>
    <p:sldId id="299" r:id="rId19"/>
    <p:sldId id="358" r:id="rId20"/>
    <p:sldId id="355" r:id="rId2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66CCFF"/>
    <a:srgbClr val="00FFCC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>
        <p:scale>
          <a:sx n="92" d="100"/>
          <a:sy n="92" d="100"/>
        </p:scale>
        <p:origin x="-217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68107-06DA-4A11-ACA1-035D7A9F07BA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pl-PL"/>
        </a:p>
      </dgm:t>
    </dgm:pt>
    <dgm:pt modelId="{790B82D3-3145-4093-88B1-6BDB799F8881}">
      <dgm:prSet phldrT="[Tekst]"/>
      <dgm:spPr/>
      <dgm:t>
        <a:bodyPr/>
        <a:lstStyle/>
        <a:p>
          <a:r>
            <a:rPr lang="pl-PL" sz="2400" b="1" i="0" baseline="0" dirty="0" smtClean="0"/>
            <a:t>STAŻ DLA OSOBY BEZROBOTNEJ</a:t>
          </a:r>
          <a:endParaRPr lang="pl-PL" sz="2400" b="1" i="0" baseline="0" dirty="0">
            <a:solidFill>
              <a:srgbClr val="FF0000"/>
            </a:solidFill>
          </a:endParaRPr>
        </a:p>
      </dgm:t>
    </dgm:pt>
    <dgm:pt modelId="{8C03DE2A-D1B5-43E8-A104-1CE85DFEF8C9}" type="parTrans" cxnId="{5CD94B40-B4A6-434C-95E9-CD316ED4FB65}">
      <dgm:prSet/>
      <dgm:spPr/>
      <dgm:t>
        <a:bodyPr/>
        <a:lstStyle/>
        <a:p>
          <a:endParaRPr lang="pl-PL"/>
        </a:p>
      </dgm:t>
    </dgm:pt>
    <dgm:pt modelId="{1BD5ABAA-F322-4B7B-A75E-15B27EBF6496}" type="sibTrans" cxnId="{5CD94B40-B4A6-434C-95E9-CD316ED4FB65}">
      <dgm:prSet/>
      <dgm:spPr/>
      <dgm:t>
        <a:bodyPr/>
        <a:lstStyle/>
        <a:p>
          <a:endParaRPr lang="pl-PL"/>
        </a:p>
      </dgm:t>
    </dgm:pt>
    <dgm:pt modelId="{838DB128-C46E-4D63-9FD4-3A522B69F5B9}" type="pres">
      <dgm:prSet presAssocID="{97F68107-06DA-4A11-ACA1-035D7A9F07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FF229D9E-BFAD-4A02-887A-3A26C0BD8F4E}" type="pres">
      <dgm:prSet presAssocID="{97F68107-06DA-4A11-ACA1-035D7A9F07BA}" presName="Name1" presStyleCnt="0"/>
      <dgm:spPr/>
      <dgm:t>
        <a:bodyPr/>
        <a:lstStyle/>
        <a:p>
          <a:endParaRPr lang="pl-PL"/>
        </a:p>
      </dgm:t>
    </dgm:pt>
    <dgm:pt modelId="{9852F2A0-3CDC-4D6C-8FE3-3D34ABD65349}" type="pres">
      <dgm:prSet presAssocID="{97F68107-06DA-4A11-ACA1-035D7A9F07BA}" presName="cycle" presStyleCnt="0"/>
      <dgm:spPr/>
      <dgm:t>
        <a:bodyPr/>
        <a:lstStyle/>
        <a:p>
          <a:endParaRPr lang="pl-PL"/>
        </a:p>
      </dgm:t>
    </dgm:pt>
    <dgm:pt modelId="{9E62E568-42DB-420E-8CBB-28E8A08DADF4}" type="pres">
      <dgm:prSet presAssocID="{97F68107-06DA-4A11-ACA1-035D7A9F07BA}" presName="srcNode" presStyleLbl="node1" presStyleIdx="0" presStyleCnt="1"/>
      <dgm:spPr/>
      <dgm:t>
        <a:bodyPr/>
        <a:lstStyle/>
        <a:p>
          <a:endParaRPr lang="pl-PL"/>
        </a:p>
      </dgm:t>
    </dgm:pt>
    <dgm:pt modelId="{8831EB09-8013-4A63-AF23-AE4C8A242674}" type="pres">
      <dgm:prSet presAssocID="{97F68107-06DA-4A11-ACA1-035D7A9F07BA}" presName="conn" presStyleLbl="parChTrans1D2" presStyleIdx="0" presStyleCnt="1"/>
      <dgm:spPr/>
      <dgm:t>
        <a:bodyPr/>
        <a:lstStyle/>
        <a:p>
          <a:endParaRPr lang="pl-PL"/>
        </a:p>
      </dgm:t>
    </dgm:pt>
    <dgm:pt modelId="{B0791C1E-ECA0-452D-94FC-37464EF3A3CE}" type="pres">
      <dgm:prSet presAssocID="{97F68107-06DA-4A11-ACA1-035D7A9F07BA}" presName="extraNode" presStyleLbl="node1" presStyleIdx="0" presStyleCnt="1"/>
      <dgm:spPr/>
      <dgm:t>
        <a:bodyPr/>
        <a:lstStyle/>
        <a:p>
          <a:endParaRPr lang="pl-PL"/>
        </a:p>
      </dgm:t>
    </dgm:pt>
    <dgm:pt modelId="{4F5B4E60-4F25-43C8-A825-AA0773B5DFFA}" type="pres">
      <dgm:prSet presAssocID="{97F68107-06DA-4A11-ACA1-035D7A9F07BA}" presName="dstNode" presStyleLbl="node1" presStyleIdx="0" presStyleCnt="1"/>
      <dgm:spPr/>
      <dgm:t>
        <a:bodyPr/>
        <a:lstStyle/>
        <a:p>
          <a:endParaRPr lang="pl-PL"/>
        </a:p>
      </dgm:t>
    </dgm:pt>
    <dgm:pt modelId="{4853E672-E2C2-4E18-8FAA-EC36017B9608}" type="pres">
      <dgm:prSet presAssocID="{790B82D3-3145-4093-88B1-6BDB799F8881}" presName="text_1" presStyleLbl="node1" presStyleIdx="0" presStyleCnt="1" custScaleY="108031" custLinFactNeighborX="-1021" custLinFactNeighborY="22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D8628D-2BE2-4297-88A3-3227F5241621}" type="pres">
      <dgm:prSet presAssocID="{790B82D3-3145-4093-88B1-6BDB799F8881}" presName="accent_1" presStyleCnt="0"/>
      <dgm:spPr/>
      <dgm:t>
        <a:bodyPr/>
        <a:lstStyle/>
        <a:p>
          <a:endParaRPr lang="pl-PL"/>
        </a:p>
      </dgm:t>
    </dgm:pt>
    <dgm:pt modelId="{45E363BA-7678-48DA-BE8C-882C1742570F}" type="pres">
      <dgm:prSet presAssocID="{790B82D3-3145-4093-88B1-6BDB799F8881}" presName="accentRepeatNode" presStyleLbl="solidFgAcc1" presStyleIdx="0" presStyleCnt="1"/>
      <dgm:spPr/>
      <dgm:t>
        <a:bodyPr/>
        <a:lstStyle/>
        <a:p>
          <a:endParaRPr lang="pl-PL"/>
        </a:p>
      </dgm:t>
    </dgm:pt>
  </dgm:ptLst>
  <dgm:cxnLst>
    <dgm:cxn modelId="{05FCA029-4D48-41F6-AF1C-1578BAF86FC9}" type="presOf" srcId="{1BD5ABAA-F322-4B7B-A75E-15B27EBF6496}" destId="{8831EB09-8013-4A63-AF23-AE4C8A242674}" srcOrd="0" destOrd="0" presId="urn:microsoft.com/office/officeart/2008/layout/VerticalCurvedList"/>
    <dgm:cxn modelId="{AC7251D3-BE44-4DB0-B027-47D24F4EC46F}" type="presOf" srcId="{97F68107-06DA-4A11-ACA1-035D7A9F07BA}" destId="{838DB128-C46E-4D63-9FD4-3A522B69F5B9}" srcOrd="0" destOrd="0" presId="urn:microsoft.com/office/officeart/2008/layout/VerticalCurvedList"/>
    <dgm:cxn modelId="{5CD94B40-B4A6-434C-95E9-CD316ED4FB65}" srcId="{97F68107-06DA-4A11-ACA1-035D7A9F07BA}" destId="{790B82D3-3145-4093-88B1-6BDB799F8881}" srcOrd="0" destOrd="0" parTransId="{8C03DE2A-D1B5-43E8-A104-1CE85DFEF8C9}" sibTransId="{1BD5ABAA-F322-4B7B-A75E-15B27EBF6496}"/>
    <dgm:cxn modelId="{5AD86607-F3A7-4E6A-9493-A136CBC2CFE0}" type="presOf" srcId="{790B82D3-3145-4093-88B1-6BDB799F8881}" destId="{4853E672-E2C2-4E18-8FAA-EC36017B9608}" srcOrd="0" destOrd="0" presId="urn:microsoft.com/office/officeart/2008/layout/VerticalCurvedList"/>
    <dgm:cxn modelId="{BE403E36-AD11-454A-8CB3-CD383D6AD66E}" type="presParOf" srcId="{838DB128-C46E-4D63-9FD4-3A522B69F5B9}" destId="{FF229D9E-BFAD-4A02-887A-3A26C0BD8F4E}" srcOrd="0" destOrd="0" presId="urn:microsoft.com/office/officeart/2008/layout/VerticalCurvedList"/>
    <dgm:cxn modelId="{4FBFD1D9-E006-4763-B7B8-379F98899DAD}" type="presParOf" srcId="{FF229D9E-BFAD-4A02-887A-3A26C0BD8F4E}" destId="{9852F2A0-3CDC-4D6C-8FE3-3D34ABD65349}" srcOrd="0" destOrd="0" presId="urn:microsoft.com/office/officeart/2008/layout/VerticalCurvedList"/>
    <dgm:cxn modelId="{1C12F686-231F-4309-8706-BAE9A982C55F}" type="presParOf" srcId="{9852F2A0-3CDC-4D6C-8FE3-3D34ABD65349}" destId="{9E62E568-42DB-420E-8CBB-28E8A08DADF4}" srcOrd="0" destOrd="0" presId="urn:microsoft.com/office/officeart/2008/layout/VerticalCurvedList"/>
    <dgm:cxn modelId="{739B7F8E-B004-4468-B551-2A84CE5F8260}" type="presParOf" srcId="{9852F2A0-3CDC-4D6C-8FE3-3D34ABD65349}" destId="{8831EB09-8013-4A63-AF23-AE4C8A242674}" srcOrd="1" destOrd="0" presId="urn:microsoft.com/office/officeart/2008/layout/VerticalCurvedList"/>
    <dgm:cxn modelId="{E91B304B-AC60-4886-A141-B878B90ED070}" type="presParOf" srcId="{9852F2A0-3CDC-4D6C-8FE3-3D34ABD65349}" destId="{B0791C1E-ECA0-452D-94FC-37464EF3A3CE}" srcOrd="2" destOrd="0" presId="urn:microsoft.com/office/officeart/2008/layout/VerticalCurvedList"/>
    <dgm:cxn modelId="{DE2D6881-35CA-4CE8-B095-3E9F90D87374}" type="presParOf" srcId="{9852F2A0-3CDC-4D6C-8FE3-3D34ABD65349}" destId="{4F5B4E60-4F25-43C8-A825-AA0773B5DFFA}" srcOrd="3" destOrd="0" presId="urn:microsoft.com/office/officeart/2008/layout/VerticalCurvedList"/>
    <dgm:cxn modelId="{9A3F17D9-CB33-42A8-ABED-D8B822041A3D}" type="presParOf" srcId="{FF229D9E-BFAD-4A02-887A-3A26C0BD8F4E}" destId="{4853E672-E2C2-4E18-8FAA-EC36017B9608}" srcOrd="1" destOrd="0" presId="urn:microsoft.com/office/officeart/2008/layout/VerticalCurvedList"/>
    <dgm:cxn modelId="{D3EBC12B-286A-494A-B6CB-42A11AE5DE55}" type="presParOf" srcId="{FF229D9E-BFAD-4A02-887A-3A26C0BD8F4E}" destId="{22D8628D-2BE2-4297-88A3-3227F5241621}" srcOrd="2" destOrd="0" presId="urn:microsoft.com/office/officeart/2008/layout/VerticalCurvedList"/>
    <dgm:cxn modelId="{8C4C8E9A-0E02-415F-BF21-5DC97B567763}" type="presParOf" srcId="{22D8628D-2BE2-4297-88A3-3227F5241621}" destId="{45E363BA-7678-48DA-BE8C-882C1742570F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68107-06DA-4A11-ACA1-035D7A9F07BA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pl-PL"/>
        </a:p>
      </dgm:t>
    </dgm:pt>
    <dgm:pt modelId="{790B82D3-3145-4093-88B1-6BDB799F8881}">
      <dgm:prSet phldrT="[Tekst]"/>
      <dgm:spPr/>
      <dgm:t>
        <a:bodyPr/>
        <a:lstStyle/>
        <a:p>
          <a:r>
            <a:rPr lang="pl-PL" sz="1800" b="1" i="0" baseline="0" dirty="0" smtClean="0"/>
            <a:t>REFUNDACJA  KOSZTÓW  WYPOSAŻENIA LUB DOPOSAŻENIA STANOWISKA PRACY DLA SKIEROWANEGO BEZROBOTNEGO </a:t>
          </a:r>
          <a:endParaRPr lang="pl-PL" sz="1800" b="1" i="0" baseline="0" dirty="0">
            <a:solidFill>
              <a:srgbClr val="FF0000"/>
            </a:solidFill>
          </a:endParaRPr>
        </a:p>
      </dgm:t>
    </dgm:pt>
    <dgm:pt modelId="{8C03DE2A-D1B5-43E8-A104-1CE85DFEF8C9}" type="parTrans" cxnId="{5CD94B40-B4A6-434C-95E9-CD316ED4FB65}">
      <dgm:prSet/>
      <dgm:spPr/>
      <dgm:t>
        <a:bodyPr/>
        <a:lstStyle/>
        <a:p>
          <a:endParaRPr lang="pl-PL"/>
        </a:p>
      </dgm:t>
    </dgm:pt>
    <dgm:pt modelId="{1BD5ABAA-F322-4B7B-A75E-15B27EBF6496}" type="sibTrans" cxnId="{5CD94B40-B4A6-434C-95E9-CD316ED4FB65}">
      <dgm:prSet/>
      <dgm:spPr/>
      <dgm:t>
        <a:bodyPr/>
        <a:lstStyle/>
        <a:p>
          <a:endParaRPr lang="pl-PL"/>
        </a:p>
      </dgm:t>
    </dgm:pt>
    <dgm:pt modelId="{838DB128-C46E-4D63-9FD4-3A522B69F5B9}" type="pres">
      <dgm:prSet presAssocID="{97F68107-06DA-4A11-ACA1-035D7A9F07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FF229D9E-BFAD-4A02-887A-3A26C0BD8F4E}" type="pres">
      <dgm:prSet presAssocID="{97F68107-06DA-4A11-ACA1-035D7A9F07BA}" presName="Name1" presStyleCnt="0"/>
      <dgm:spPr/>
      <dgm:t>
        <a:bodyPr/>
        <a:lstStyle/>
        <a:p>
          <a:endParaRPr lang="pl-PL"/>
        </a:p>
      </dgm:t>
    </dgm:pt>
    <dgm:pt modelId="{9852F2A0-3CDC-4D6C-8FE3-3D34ABD65349}" type="pres">
      <dgm:prSet presAssocID="{97F68107-06DA-4A11-ACA1-035D7A9F07BA}" presName="cycle" presStyleCnt="0"/>
      <dgm:spPr/>
      <dgm:t>
        <a:bodyPr/>
        <a:lstStyle/>
        <a:p>
          <a:endParaRPr lang="pl-PL"/>
        </a:p>
      </dgm:t>
    </dgm:pt>
    <dgm:pt modelId="{9E62E568-42DB-420E-8CBB-28E8A08DADF4}" type="pres">
      <dgm:prSet presAssocID="{97F68107-06DA-4A11-ACA1-035D7A9F07BA}" presName="srcNode" presStyleLbl="node1" presStyleIdx="0" presStyleCnt="1"/>
      <dgm:spPr/>
      <dgm:t>
        <a:bodyPr/>
        <a:lstStyle/>
        <a:p>
          <a:endParaRPr lang="pl-PL"/>
        </a:p>
      </dgm:t>
    </dgm:pt>
    <dgm:pt modelId="{8831EB09-8013-4A63-AF23-AE4C8A242674}" type="pres">
      <dgm:prSet presAssocID="{97F68107-06DA-4A11-ACA1-035D7A9F07BA}" presName="conn" presStyleLbl="parChTrans1D2" presStyleIdx="0" presStyleCnt="1"/>
      <dgm:spPr/>
      <dgm:t>
        <a:bodyPr/>
        <a:lstStyle/>
        <a:p>
          <a:endParaRPr lang="pl-PL"/>
        </a:p>
      </dgm:t>
    </dgm:pt>
    <dgm:pt modelId="{B0791C1E-ECA0-452D-94FC-37464EF3A3CE}" type="pres">
      <dgm:prSet presAssocID="{97F68107-06DA-4A11-ACA1-035D7A9F07BA}" presName="extraNode" presStyleLbl="node1" presStyleIdx="0" presStyleCnt="1"/>
      <dgm:spPr/>
      <dgm:t>
        <a:bodyPr/>
        <a:lstStyle/>
        <a:p>
          <a:endParaRPr lang="pl-PL"/>
        </a:p>
      </dgm:t>
    </dgm:pt>
    <dgm:pt modelId="{4F5B4E60-4F25-43C8-A825-AA0773B5DFFA}" type="pres">
      <dgm:prSet presAssocID="{97F68107-06DA-4A11-ACA1-035D7A9F07BA}" presName="dstNode" presStyleLbl="node1" presStyleIdx="0" presStyleCnt="1"/>
      <dgm:spPr/>
      <dgm:t>
        <a:bodyPr/>
        <a:lstStyle/>
        <a:p>
          <a:endParaRPr lang="pl-PL"/>
        </a:p>
      </dgm:t>
    </dgm:pt>
    <dgm:pt modelId="{4853E672-E2C2-4E18-8FAA-EC36017B9608}" type="pres">
      <dgm:prSet presAssocID="{790B82D3-3145-4093-88B1-6BDB799F8881}" presName="text_1" presStyleLbl="node1" presStyleIdx="0" presStyleCnt="1" custScaleY="132463" custLinFactNeighborX="577" custLinFactNeighborY="170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D8628D-2BE2-4297-88A3-3227F5241621}" type="pres">
      <dgm:prSet presAssocID="{790B82D3-3145-4093-88B1-6BDB799F8881}" presName="accent_1" presStyleCnt="0"/>
      <dgm:spPr/>
      <dgm:t>
        <a:bodyPr/>
        <a:lstStyle/>
        <a:p>
          <a:endParaRPr lang="pl-PL"/>
        </a:p>
      </dgm:t>
    </dgm:pt>
    <dgm:pt modelId="{45E363BA-7678-48DA-BE8C-882C1742570F}" type="pres">
      <dgm:prSet presAssocID="{790B82D3-3145-4093-88B1-6BDB799F8881}" presName="accentRepeatNode" presStyleLbl="solidFgAcc1" presStyleIdx="0" presStyleCnt="1"/>
      <dgm:spPr/>
      <dgm:t>
        <a:bodyPr/>
        <a:lstStyle/>
        <a:p>
          <a:endParaRPr lang="pl-PL"/>
        </a:p>
      </dgm:t>
    </dgm:pt>
  </dgm:ptLst>
  <dgm:cxnLst>
    <dgm:cxn modelId="{239ACDE5-781C-443B-A447-9F67EAE46743}" type="presOf" srcId="{1BD5ABAA-F322-4B7B-A75E-15B27EBF6496}" destId="{8831EB09-8013-4A63-AF23-AE4C8A242674}" srcOrd="0" destOrd="0" presId="urn:microsoft.com/office/officeart/2008/layout/VerticalCurvedList"/>
    <dgm:cxn modelId="{757B2A93-9339-414E-93E7-0F2FBD0A30CB}" type="presOf" srcId="{97F68107-06DA-4A11-ACA1-035D7A9F07BA}" destId="{838DB128-C46E-4D63-9FD4-3A522B69F5B9}" srcOrd="0" destOrd="0" presId="urn:microsoft.com/office/officeart/2008/layout/VerticalCurvedList"/>
    <dgm:cxn modelId="{5CD94B40-B4A6-434C-95E9-CD316ED4FB65}" srcId="{97F68107-06DA-4A11-ACA1-035D7A9F07BA}" destId="{790B82D3-3145-4093-88B1-6BDB799F8881}" srcOrd="0" destOrd="0" parTransId="{8C03DE2A-D1B5-43E8-A104-1CE85DFEF8C9}" sibTransId="{1BD5ABAA-F322-4B7B-A75E-15B27EBF6496}"/>
    <dgm:cxn modelId="{AB7333A8-B439-46D3-A731-5534A540AB0A}" type="presOf" srcId="{790B82D3-3145-4093-88B1-6BDB799F8881}" destId="{4853E672-E2C2-4E18-8FAA-EC36017B9608}" srcOrd="0" destOrd="0" presId="urn:microsoft.com/office/officeart/2008/layout/VerticalCurvedList"/>
    <dgm:cxn modelId="{588B9756-4CDD-4BC5-B7B9-2468B23013C7}" type="presParOf" srcId="{838DB128-C46E-4D63-9FD4-3A522B69F5B9}" destId="{FF229D9E-BFAD-4A02-887A-3A26C0BD8F4E}" srcOrd="0" destOrd="0" presId="urn:microsoft.com/office/officeart/2008/layout/VerticalCurvedList"/>
    <dgm:cxn modelId="{09454DED-3A40-4157-9C95-5E0BBC824BEF}" type="presParOf" srcId="{FF229D9E-BFAD-4A02-887A-3A26C0BD8F4E}" destId="{9852F2A0-3CDC-4D6C-8FE3-3D34ABD65349}" srcOrd="0" destOrd="0" presId="urn:microsoft.com/office/officeart/2008/layout/VerticalCurvedList"/>
    <dgm:cxn modelId="{2702B298-191A-4FFF-BF42-404C1EB26410}" type="presParOf" srcId="{9852F2A0-3CDC-4D6C-8FE3-3D34ABD65349}" destId="{9E62E568-42DB-420E-8CBB-28E8A08DADF4}" srcOrd="0" destOrd="0" presId="urn:microsoft.com/office/officeart/2008/layout/VerticalCurvedList"/>
    <dgm:cxn modelId="{3EEB80FA-9343-4758-AE43-25FD0DE58763}" type="presParOf" srcId="{9852F2A0-3CDC-4D6C-8FE3-3D34ABD65349}" destId="{8831EB09-8013-4A63-AF23-AE4C8A242674}" srcOrd="1" destOrd="0" presId="urn:microsoft.com/office/officeart/2008/layout/VerticalCurvedList"/>
    <dgm:cxn modelId="{DF728254-9AD5-4902-89D4-212B6A5D6DE3}" type="presParOf" srcId="{9852F2A0-3CDC-4D6C-8FE3-3D34ABD65349}" destId="{B0791C1E-ECA0-452D-94FC-37464EF3A3CE}" srcOrd="2" destOrd="0" presId="urn:microsoft.com/office/officeart/2008/layout/VerticalCurvedList"/>
    <dgm:cxn modelId="{3ECC524F-43C9-4196-8710-CF3B02B99A8A}" type="presParOf" srcId="{9852F2A0-3CDC-4D6C-8FE3-3D34ABD65349}" destId="{4F5B4E60-4F25-43C8-A825-AA0773B5DFFA}" srcOrd="3" destOrd="0" presId="urn:microsoft.com/office/officeart/2008/layout/VerticalCurvedList"/>
    <dgm:cxn modelId="{04351CB3-046F-4277-AC0C-E2471806332F}" type="presParOf" srcId="{FF229D9E-BFAD-4A02-887A-3A26C0BD8F4E}" destId="{4853E672-E2C2-4E18-8FAA-EC36017B9608}" srcOrd="1" destOrd="0" presId="urn:microsoft.com/office/officeart/2008/layout/VerticalCurvedList"/>
    <dgm:cxn modelId="{C98E4111-86F1-4A29-9D9E-DE356AA46AEF}" type="presParOf" srcId="{FF229D9E-BFAD-4A02-887A-3A26C0BD8F4E}" destId="{22D8628D-2BE2-4297-88A3-3227F5241621}" srcOrd="2" destOrd="0" presId="urn:microsoft.com/office/officeart/2008/layout/VerticalCurvedList"/>
    <dgm:cxn modelId="{FEE5BA11-0ED2-47C9-BA1B-7735C1BB4219}" type="presParOf" srcId="{22D8628D-2BE2-4297-88A3-3227F5241621}" destId="{45E363BA-7678-48DA-BE8C-882C1742570F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F68107-06DA-4A11-ACA1-035D7A9F07BA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pl-PL"/>
        </a:p>
      </dgm:t>
    </dgm:pt>
    <dgm:pt modelId="{790B82D3-3145-4093-88B1-6BDB799F8881}">
      <dgm:prSet phldrT="[Tekst]"/>
      <dgm:spPr/>
      <dgm:t>
        <a:bodyPr/>
        <a:lstStyle/>
        <a:p>
          <a:r>
            <a:rPr lang="pl-PL" sz="2000" b="1" i="0" baseline="0" dirty="0" smtClean="0"/>
            <a:t>SUBSYDIOWANE  ZATRUDNIENIE: </a:t>
          </a:r>
        </a:p>
        <a:p>
          <a:r>
            <a:rPr lang="pl-PL" sz="2000" b="1" i="0" baseline="0" dirty="0" smtClean="0"/>
            <a:t>PRACE INTERWENCYJNE, DOFINANSOWANIE ZATRUDNIENIA BEZROBOTNYCH 50+, </a:t>
          </a:r>
          <a:br>
            <a:rPr lang="pl-PL" sz="2000" b="1" i="0" baseline="0" dirty="0" smtClean="0"/>
          </a:br>
          <a:r>
            <a:rPr lang="pl-PL" sz="2000" b="1" i="0" baseline="0" dirty="0" smtClean="0"/>
            <a:t>BON ZATRUDNIENIOWY.</a:t>
          </a:r>
          <a:endParaRPr lang="pl-PL" sz="2000" b="1" i="0" baseline="0" dirty="0">
            <a:solidFill>
              <a:srgbClr val="FF0000"/>
            </a:solidFill>
          </a:endParaRPr>
        </a:p>
      </dgm:t>
    </dgm:pt>
    <dgm:pt modelId="{8C03DE2A-D1B5-43E8-A104-1CE85DFEF8C9}" type="parTrans" cxnId="{5CD94B40-B4A6-434C-95E9-CD316ED4FB65}">
      <dgm:prSet/>
      <dgm:spPr/>
      <dgm:t>
        <a:bodyPr/>
        <a:lstStyle/>
        <a:p>
          <a:endParaRPr lang="pl-PL"/>
        </a:p>
      </dgm:t>
    </dgm:pt>
    <dgm:pt modelId="{1BD5ABAA-F322-4B7B-A75E-15B27EBF6496}" type="sibTrans" cxnId="{5CD94B40-B4A6-434C-95E9-CD316ED4FB65}">
      <dgm:prSet/>
      <dgm:spPr/>
      <dgm:t>
        <a:bodyPr/>
        <a:lstStyle/>
        <a:p>
          <a:endParaRPr lang="pl-PL"/>
        </a:p>
      </dgm:t>
    </dgm:pt>
    <dgm:pt modelId="{838DB128-C46E-4D63-9FD4-3A522B69F5B9}" type="pres">
      <dgm:prSet presAssocID="{97F68107-06DA-4A11-ACA1-035D7A9F07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FF229D9E-BFAD-4A02-887A-3A26C0BD8F4E}" type="pres">
      <dgm:prSet presAssocID="{97F68107-06DA-4A11-ACA1-035D7A9F07BA}" presName="Name1" presStyleCnt="0"/>
      <dgm:spPr/>
      <dgm:t>
        <a:bodyPr/>
        <a:lstStyle/>
        <a:p>
          <a:endParaRPr lang="pl-PL"/>
        </a:p>
      </dgm:t>
    </dgm:pt>
    <dgm:pt modelId="{9852F2A0-3CDC-4D6C-8FE3-3D34ABD65349}" type="pres">
      <dgm:prSet presAssocID="{97F68107-06DA-4A11-ACA1-035D7A9F07BA}" presName="cycle" presStyleCnt="0"/>
      <dgm:spPr/>
      <dgm:t>
        <a:bodyPr/>
        <a:lstStyle/>
        <a:p>
          <a:endParaRPr lang="pl-PL"/>
        </a:p>
      </dgm:t>
    </dgm:pt>
    <dgm:pt modelId="{9E62E568-42DB-420E-8CBB-28E8A08DADF4}" type="pres">
      <dgm:prSet presAssocID="{97F68107-06DA-4A11-ACA1-035D7A9F07BA}" presName="srcNode" presStyleLbl="node1" presStyleIdx="0" presStyleCnt="1"/>
      <dgm:spPr/>
      <dgm:t>
        <a:bodyPr/>
        <a:lstStyle/>
        <a:p>
          <a:endParaRPr lang="pl-PL"/>
        </a:p>
      </dgm:t>
    </dgm:pt>
    <dgm:pt modelId="{8831EB09-8013-4A63-AF23-AE4C8A242674}" type="pres">
      <dgm:prSet presAssocID="{97F68107-06DA-4A11-ACA1-035D7A9F07BA}" presName="conn" presStyleLbl="parChTrans1D2" presStyleIdx="0" presStyleCnt="1"/>
      <dgm:spPr/>
      <dgm:t>
        <a:bodyPr/>
        <a:lstStyle/>
        <a:p>
          <a:endParaRPr lang="pl-PL"/>
        </a:p>
      </dgm:t>
    </dgm:pt>
    <dgm:pt modelId="{B0791C1E-ECA0-452D-94FC-37464EF3A3CE}" type="pres">
      <dgm:prSet presAssocID="{97F68107-06DA-4A11-ACA1-035D7A9F07BA}" presName="extraNode" presStyleLbl="node1" presStyleIdx="0" presStyleCnt="1"/>
      <dgm:spPr/>
      <dgm:t>
        <a:bodyPr/>
        <a:lstStyle/>
        <a:p>
          <a:endParaRPr lang="pl-PL"/>
        </a:p>
      </dgm:t>
    </dgm:pt>
    <dgm:pt modelId="{4F5B4E60-4F25-43C8-A825-AA0773B5DFFA}" type="pres">
      <dgm:prSet presAssocID="{97F68107-06DA-4A11-ACA1-035D7A9F07BA}" presName="dstNode" presStyleLbl="node1" presStyleIdx="0" presStyleCnt="1"/>
      <dgm:spPr/>
      <dgm:t>
        <a:bodyPr/>
        <a:lstStyle/>
        <a:p>
          <a:endParaRPr lang="pl-PL"/>
        </a:p>
      </dgm:t>
    </dgm:pt>
    <dgm:pt modelId="{4853E672-E2C2-4E18-8FAA-EC36017B9608}" type="pres">
      <dgm:prSet presAssocID="{790B82D3-3145-4093-88B1-6BDB799F8881}" presName="text_1" presStyleLbl="node1" presStyleIdx="0" presStyleCnt="1" custScaleY="17855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D8628D-2BE2-4297-88A3-3227F5241621}" type="pres">
      <dgm:prSet presAssocID="{790B82D3-3145-4093-88B1-6BDB799F8881}" presName="accent_1" presStyleCnt="0"/>
      <dgm:spPr/>
      <dgm:t>
        <a:bodyPr/>
        <a:lstStyle/>
        <a:p>
          <a:endParaRPr lang="pl-PL"/>
        </a:p>
      </dgm:t>
    </dgm:pt>
    <dgm:pt modelId="{45E363BA-7678-48DA-BE8C-882C1742570F}" type="pres">
      <dgm:prSet presAssocID="{790B82D3-3145-4093-88B1-6BDB799F8881}" presName="accentRepeatNode" presStyleLbl="solidFgAcc1" presStyleIdx="0" presStyleCnt="1"/>
      <dgm:spPr>
        <a:solidFill>
          <a:schemeClr val="bg1">
            <a:lumMod val="95000"/>
          </a:schemeClr>
        </a:solidFill>
      </dgm:spPr>
      <dgm:t>
        <a:bodyPr/>
        <a:lstStyle/>
        <a:p>
          <a:endParaRPr lang="pl-PL"/>
        </a:p>
      </dgm:t>
    </dgm:pt>
  </dgm:ptLst>
  <dgm:cxnLst>
    <dgm:cxn modelId="{5CD94B40-B4A6-434C-95E9-CD316ED4FB65}" srcId="{97F68107-06DA-4A11-ACA1-035D7A9F07BA}" destId="{790B82D3-3145-4093-88B1-6BDB799F8881}" srcOrd="0" destOrd="0" parTransId="{8C03DE2A-D1B5-43E8-A104-1CE85DFEF8C9}" sibTransId="{1BD5ABAA-F322-4B7B-A75E-15B27EBF6496}"/>
    <dgm:cxn modelId="{1C1B5284-77EC-4D9E-BFD3-9C1C4E7A76F5}" type="presOf" srcId="{97F68107-06DA-4A11-ACA1-035D7A9F07BA}" destId="{838DB128-C46E-4D63-9FD4-3A522B69F5B9}" srcOrd="0" destOrd="0" presId="urn:microsoft.com/office/officeart/2008/layout/VerticalCurvedList"/>
    <dgm:cxn modelId="{356EEBD0-0B34-456F-99F1-E79832719CE0}" type="presOf" srcId="{790B82D3-3145-4093-88B1-6BDB799F8881}" destId="{4853E672-E2C2-4E18-8FAA-EC36017B9608}" srcOrd="0" destOrd="0" presId="urn:microsoft.com/office/officeart/2008/layout/VerticalCurvedList"/>
    <dgm:cxn modelId="{AB144240-A4A2-42D5-A975-C8A2922FF40C}" type="presOf" srcId="{1BD5ABAA-F322-4B7B-A75E-15B27EBF6496}" destId="{8831EB09-8013-4A63-AF23-AE4C8A242674}" srcOrd="0" destOrd="0" presId="urn:microsoft.com/office/officeart/2008/layout/VerticalCurvedList"/>
    <dgm:cxn modelId="{2A0B8C7C-2E32-4B4F-8D2E-AFFEC870C3CC}" type="presParOf" srcId="{838DB128-C46E-4D63-9FD4-3A522B69F5B9}" destId="{FF229D9E-BFAD-4A02-887A-3A26C0BD8F4E}" srcOrd="0" destOrd="0" presId="urn:microsoft.com/office/officeart/2008/layout/VerticalCurvedList"/>
    <dgm:cxn modelId="{41B169C1-3266-4CAC-8B87-707D2EC5C971}" type="presParOf" srcId="{FF229D9E-BFAD-4A02-887A-3A26C0BD8F4E}" destId="{9852F2A0-3CDC-4D6C-8FE3-3D34ABD65349}" srcOrd="0" destOrd="0" presId="urn:microsoft.com/office/officeart/2008/layout/VerticalCurvedList"/>
    <dgm:cxn modelId="{F9B467E8-1AC0-4BF8-BDB5-2E00FFC87964}" type="presParOf" srcId="{9852F2A0-3CDC-4D6C-8FE3-3D34ABD65349}" destId="{9E62E568-42DB-420E-8CBB-28E8A08DADF4}" srcOrd="0" destOrd="0" presId="urn:microsoft.com/office/officeart/2008/layout/VerticalCurvedList"/>
    <dgm:cxn modelId="{6BE94F9A-3BB8-497D-9018-80275DFAE36B}" type="presParOf" srcId="{9852F2A0-3CDC-4D6C-8FE3-3D34ABD65349}" destId="{8831EB09-8013-4A63-AF23-AE4C8A242674}" srcOrd="1" destOrd="0" presId="urn:microsoft.com/office/officeart/2008/layout/VerticalCurvedList"/>
    <dgm:cxn modelId="{39E2A236-AE8B-4F02-B7BA-450D40FAEB78}" type="presParOf" srcId="{9852F2A0-3CDC-4D6C-8FE3-3D34ABD65349}" destId="{B0791C1E-ECA0-452D-94FC-37464EF3A3CE}" srcOrd="2" destOrd="0" presId="urn:microsoft.com/office/officeart/2008/layout/VerticalCurvedList"/>
    <dgm:cxn modelId="{6B74AA20-5AB0-48E0-BD1F-7057DB8894DC}" type="presParOf" srcId="{9852F2A0-3CDC-4D6C-8FE3-3D34ABD65349}" destId="{4F5B4E60-4F25-43C8-A825-AA0773B5DFFA}" srcOrd="3" destOrd="0" presId="urn:microsoft.com/office/officeart/2008/layout/VerticalCurvedList"/>
    <dgm:cxn modelId="{D0009259-D635-4109-9062-A0E19AF49035}" type="presParOf" srcId="{FF229D9E-BFAD-4A02-887A-3A26C0BD8F4E}" destId="{4853E672-E2C2-4E18-8FAA-EC36017B9608}" srcOrd="1" destOrd="0" presId="urn:microsoft.com/office/officeart/2008/layout/VerticalCurvedList"/>
    <dgm:cxn modelId="{6DCC831F-41EE-4159-9144-57625039E513}" type="presParOf" srcId="{FF229D9E-BFAD-4A02-887A-3A26C0BD8F4E}" destId="{22D8628D-2BE2-4297-88A3-3227F5241621}" srcOrd="2" destOrd="0" presId="urn:microsoft.com/office/officeart/2008/layout/VerticalCurvedList"/>
    <dgm:cxn modelId="{896CFDBE-F89B-4652-BB6A-1BB15F45F53C}" type="presParOf" srcId="{22D8628D-2BE2-4297-88A3-3227F5241621}" destId="{45E363BA-7678-48DA-BE8C-882C1742570F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31EB09-8013-4A63-AF23-AE4C8A242674}">
      <dsp:nvSpPr>
        <dsp:cNvPr id="0" name=""/>
        <dsp:cNvSpPr/>
      </dsp:nvSpPr>
      <dsp:spPr>
        <a:xfrm>
          <a:off x="-2461865" y="-414117"/>
          <a:ext cx="3204498" cy="3204498"/>
        </a:xfrm>
        <a:prstGeom prst="blockArc">
          <a:avLst>
            <a:gd name="adj1" fmla="val 18900000"/>
            <a:gd name="adj2" fmla="val 2700000"/>
            <a:gd name="adj3" fmla="val 674"/>
          </a:avLst>
        </a:prstGeom>
        <a:noFill/>
        <a:ln w="55000" cap="flat" cmpd="thickThin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3E672-E2C2-4E18-8FAA-EC36017B9608}">
      <dsp:nvSpPr>
        <dsp:cNvPr id="0" name=""/>
        <dsp:cNvSpPr/>
      </dsp:nvSpPr>
      <dsp:spPr>
        <a:xfrm>
          <a:off x="648079" y="588021"/>
          <a:ext cx="7459986" cy="1251856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shade val="5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30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i="0" kern="1200" baseline="0" dirty="0" smtClean="0"/>
            <a:t>STAŻ DLA OSOBY BEZROBOTNEJ</a:t>
          </a:r>
          <a:endParaRPr lang="pl-PL" sz="3200" b="1" i="0" kern="1200" baseline="0" dirty="0">
            <a:solidFill>
              <a:srgbClr val="FF0000"/>
            </a:solidFill>
          </a:endParaRPr>
        </a:p>
      </dsp:txBody>
      <dsp:txXfrm>
        <a:off x="648079" y="588021"/>
        <a:ext cx="7459986" cy="1251856"/>
      </dsp:txXfrm>
    </dsp:sp>
    <dsp:sp modelId="{45E363BA-7678-48DA-BE8C-882C1742570F}">
      <dsp:nvSpPr>
        <dsp:cNvPr id="0" name=""/>
        <dsp:cNvSpPr/>
      </dsp:nvSpPr>
      <dsp:spPr>
        <a:xfrm>
          <a:off x="0" y="463886"/>
          <a:ext cx="1448491" cy="14484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8"/>
          </a:xfrm>
          <a:prstGeom prst="rect">
            <a:avLst/>
          </a:prstGeom>
        </p:spPr>
        <p:txBody>
          <a:bodyPr vert="horz" lIns="91120" tIns="45561" rIns="91120" bIns="45561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808"/>
          </a:xfrm>
          <a:prstGeom prst="rect">
            <a:avLst/>
          </a:prstGeom>
        </p:spPr>
        <p:txBody>
          <a:bodyPr vert="horz" lIns="91120" tIns="45561" rIns="91120" bIns="45561" rtlCol="0"/>
          <a:lstStyle>
            <a:lvl1pPr algn="r">
              <a:defRPr sz="1200"/>
            </a:lvl1pPr>
          </a:lstStyle>
          <a:p>
            <a:fld id="{D46533C7-C3D3-4D3B-824F-421D605F66AA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6"/>
            <a:ext cx="2946400" cy="496808"/>
          </a:xfrm>
          <a:prstGeom prst="rect">
            <a:avLst/>
          </a:prstGeom>
        </p:spPr>
        <p:txBody>
          <a:bodyPr vert="horz" lIns="91120" tIns="45561" rIns="91120" bIns="45561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8246"/>
            <a:ext cx="2946400" cy="496808"/>
          </a:xfrm>
          <a:prstGeom prst="rect">
            <a:avLst/>
          </a:prstGeom>
        </p:spPr>
        <p:txBody>
          <a:bodyPr vert="horz" lIns="91120" tIns="45561" rIns="91120" bIns="45561" rtlCol="0" anchor="b"/>
          <a:lstStyle>
            <a:lvl1pPr algn="r">
              <a:defRPr sz="1200"/>
            </a:lvl1pPr>
          </a:lstStyle>
          <a:p>
            <a:fld id="{8F6DA81A-EEF9-4E8B-9CC6-D7731A41444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28961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2945659" cy="496330"/>
          </a:xfrm>
          <a:prstGeom prst="rect">
            <a:avLst/>
          </a:prstGeom>
        </p:spPr>
        <p:txBody>
          <a:bodyPr vert="horz" lIns="91120" tIns="45561" rIns="91120" bIns="45561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51" y="7"/>
            <a:ext cx="2945659" cy="496330"/>
          </a:xfrm>
          <a:prstGeom prst="rect">
            <a:avLst/>
          </a:prstGeom>
        </p:spPr>
        <p:txBody>
          <a:bodyPr vert="horz" lIns="91120" tIns="45561" rIns="91120" bIns="45561" rtlCol="0"/>
          <a:lstStyle>
            <a:lvl1pPr algn="r">
              <a:defRPr sz="1200"/>
            </a:lvl1pPr>
          </a:lstStyle>
          <a:p>
            <a:fld id="{5BE32C4B-76C9-4B9F-A7F3-2F51D56D21F6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136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1" rIns="91120" bIns="45561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8"/>
          </a:xfrm>
          <a:prstGeom prst="rect">
            <a:avLst/>
          </a:prstGeom>
        </p:spPr>
        <p:txBody>
          <a:bodyPr vert="horz" lIns="91120" tIns="45561" rIns="91120" bIns="4556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7" y="9428590"/>
            <a:ext cx="2945659" cy="496330"/>
          </a:xfrm>
          <a:prstGeom prst="rect">
            <a:avLst/>
          </a:prstGeom>
        </p:spPr>
        <p:txBody>
          <a:bodyPr vert="horz" lIns="91120" tIns="45561" rIns="91120" bIns="45561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51" y="9428590"/>
            <a:ext cx="2945659" cy="496330"/>
          </a:xfrm>
          <a:prstGeom prst="rect">
            <a:avLst/>
          </a:prstGeom>
        </p:spPr>
        <p:txBody>
          <a:bodyPr vert="horz" lIns="91120" tIns="45561" rIns="91120" bIns="45561" rtlCol="0" anchor="b"/>
          <a:lstStyle>
            <a:lvl1pPr algn="r">
              <a:defRPr sz="1200"/>
            </a:lvl1pPr>
          </a:lstStyle>
          <a:p>
            <a:fld id="{E213F22C-9BED-4AB3-816B-93A2BAE90B2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232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83030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5338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70809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2958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14222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9989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40641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99281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55494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84608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9364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7205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7581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5530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95478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2708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0344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84187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F22C-9BED-4AB3-816B-93A2BAE90B2B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4149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99A009-98EF-4BBE-8E9B-6ECD93DD9478}" type="datetimeFigureOut">
              <a:rPr lang="pl-PL" smtClean="0"/>
              <a:pPr/>
              <a:t>2023-10-25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B7D3A4-3877-4056-A192-C339857F8681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hyperlink" Target="http://www.google.pl/url?sa=i&amp;rct=j&amp;q=&amp;esrc=s&amp;frm=1&amp;source=images&amp;cd=&amp;cad=rja&amp;uact=8&amp;ved=0ahUKEwi-k9yXrbXKAhWBFiwKHdaACTQQjRwIBw&amp;url=http://puplubin.pl/strony/5&amp;bvm=bv.112064104,d.bGg&amp;psig=AFQjCNHRZSzNfDjvcp80AVY0X6_ZhQoH8A&amp;ust=1453274918943296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7704856" cy="2273826"/>
          </a:xfrm>
        </p:spPr>
        <p:txBody>
          <a:bodyPr>
            <a:normAutofit/>
          </a:bodyPr>
          <a:lstStyle/>
          <a:p>
            <a:pPr algn="ctr"/>
            <a:r>
              <a:rPr lang="pl-PL" sz="28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FINANSOWE FORMY WSPARCIA </a:t>
            </a:r>
            <a:br>
              <a:rPr lang="pl-PL" sz="28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pl-PL" sz="28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DLA PRZEDSIĘBIORCÓW I PRACODAWCÓW                  </a:t>
            </a:r>
            <a:r>
              <a:rPr lang="pl-PL" sz="2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pl-PL" sz="2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pl-PL" sz="2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br>
              <a:rPr lang="pl-PL" sz="2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26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2822506"/>
            <a:ext cx="7056784" cy="1830631"/>
          </a:xfrm>
        </p:spPr>
        <p:txBody>
          <a:bodyPr>
            <a:normAutofit/>
          </a:bodyPr>
          <a:lstStyle/>
          <a:p>
            <a:pPr algn="ctr"/>
            <a:r>
              <a:rPr lang="pl-PL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pl-PL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OFEROWANE PRZEZ </a:t>
            </a:r>
          </a:p>
          <a:p>
            <a:pPr algn="ctr"/>
            <a:r>
              <a:rPr lang="pl-PL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POWIATOWY URZĄD PRACY W OPOLU                       </a:t>
            </a:r>
          </a:p>
          <a:p>
            <a:pPr algn="ctr"/>
            <a:endParaRPr lang="pl-PL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2" descr="http://files.clickweb.home.pl/homepl15269/image/ludzik-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16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4457" y="1772816"/>
            <a:ext cx="5600231" cy="322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>
                        <a14:foregroundMark x1="55254" y1="19231" x2="60678" y2="31731"/>
                        <a14:foregroundMark x1="87797" y1="47756" x2="80678" y2="62179"/>
                        <a14:foregroundMark x1="13898" y1="52564" x2="13898" y2="64103"/>
                        <a14:foregroundMark x1="1356" y1="83333" x2="1356" y2="83333"/>
                        <a14:foregroundMark x1="6780" y1="83333" x2="6780" y2="83333"/>
                        <a14:foregroundMark x1="2712" y1="81410" x2="2712" y2="81410"/>
                        <a14:foregroundMark x1="12542" y1="82051" x2="12542" y2="82051"/>
                        <a14:foregroundMark x1="14915" y1="84615" x2="14915" y2="84615"/>
                        <a14:foregroundMark x1="18644" y1="81731" x2="18644" y2="81731"/>
                        <a14:foregroundMark x1="25085" y1="82692" x2="25085" y2="82692"/>
                        <a14:foregroundMark x1="30847" y1="82372" x2="30847" y2="82372"/>
                        <a14:foregroundMark x1="27797" y1="83013" x2="27797" y2="83013"/>
                        <a14:foregroundMark x1="29492" y1="85897" x2="29492" y2="85897"/>
                        <a14:foregroundMark x1="34576" y1="82051" x2="34576" y2="82051"/>
                        <a14:foregroundMark x1="37966" y1="81731" x2="37966" y2="81731"/>
                        <a14:foregroundMark x1="45424" y1="82692" x2="45424" y2="82692"/>
                        <a14:foregroundMark x1="50508" y1="82692" x2="50508" y2="82692"/>
                        <a14:foregroundMark x1="54915" y1="82692" x2="54915" y2="82692"/>
                        <a14:foregroundMark x1="54915" y1="84615" x2="54915" y2="84615"/>
                        <a14:foregroundMark x1="60000" y1="83654" x2="60000" y2="83654"/>
                        <a14:foregroundMark x1="58644" y1="81731" x2="58644" y2="81731"/>
                        <a14:foregroundMark x1="61695" y1="81731" x2="61695" y2="81731"/>
                        <a14:foregroundMark x1="67119" y1="82051" x2="67119" y2="82051"/>
                        <a14:foregroundMark x1="64746" y1="83974" x2="64746" y2="83974"/>
                        <a14:foregroundMark x1="69153" y1="83333" x2="69153" y2="83333"/>
                        <a14:foregroundMark x1="71864" y1="83013" x2="71864" y2="83013"/>
                        <a14:foregroundMark x1="76610" y1="82372" x2="76610" y2="82372"/>
                        <a14:foregroundMark x1="82373" y1="83013" x2="82373" y2="83013"/>
                        <a14:foregroundMark x1="85424" y1="82051" x2="85424" y2="82051"/>
                        <a14:foregroundMark x1="91525" y1="83013" x2="91525" y2="83013"/>
                        <a14:foregroundMark x1="94237" y1="82692" x2="94237" y2="82692"/>
                        <a14:foregroundMark x1="24407" y1="92628" x2="24407" y2="92628"/>
                        <a14:foregroundMark x1="30169" y1="92628" x2="30169" y2="92628"/>
                        <a14:foregroundMark x1="35254" y1="92308" x2="35254" y2="92308"/>
                        <a14:foregroundMark x1="37288" y1="94551" x2="37288" y2="94551"/>
                        <a14:foregroundMark x1="33559" y1="92949" x2="33559" y2="92949"/>
                        <a14:foregroundMark x1="45085" y1="93910" x2="45085" y2="93910"/>
                        <a14:foregroundMark x1="50847" y1="93910" x2="50847" y2="93910"/>
                        <a14:foregroundMark x1="38305" y1="91987" x2="38305" y2="91987"/>
                        <a14:foregroundMark x1="57288" y1="93269" x2="57288" y2="93269"/>
                        <a14:foregroundMark x1="62712" y1="92628" x2="62712" y2="92628"/>
                        <a14:foregroundMark x1="61017" y1="95192" x2="61017" y2="95192"/>
                        <a14:foregroundMark x1="59661" y1="92628" x2="59661" y2="92628"/>
                        <a14:foregroundMark x1="64407" y1="92628" x2="64407" y2="92628"/>
                        <a14:foregroundMark x1="67458" y1="92628" x2="67458" y2="92628"/>
                        <a14:foregroundMark x1="73220" y1="93269" x2="73220" y2="93269"/>
                        <a14:foregroundMark x1="50847" y1="84936" x2="50847" y2="84936"/>
                        <a14:foregroundMark x1="40678" y1="93269" x2="40678" y2="93269"/>
                        <a14:foregroundMark x1="45763" y1="84615" x2="45763" y2="84615"/>
                        <a14:foregroundMark x1="36610" y1="84615" x2="36610" y2="84615"/>
                        <a14:foregroundMark x1="47119" y1="92628" x2="47119" y2="92628"/>
                        <a14:foregroundMark x1="64068" y1="82051" x2="64068" y2="82051"/>
                        <a14:foregroundMark x1="22034" y1="84615" x2="22034" y2="84615"/>
                        <a14:foregroundMark x1="25085" y1="84615" x2="25085" y2="84615"/>
                        <a14:backgroundMark x1="42712" y1="92949" x2="42712" y2="92949"/>
                        <a14:backgroundMark x1="48475" y1="93269" x2="48475" y2="93269"/>
                        <a14:backgroundMark x1="55254" y1="93590" x2="55254" y2="93590"/>
                        <a14:backgroundMark x1="44407" y1="83333" x2="44407" y2="83333"/>
                        <a14:backgroundMark x1="23390" y1="82372" x2="23390" y2="82372"/>
                        <a14:backgroundMark x1="81017" y1="83333" x2="81017" y2="83333"/>
                        <a14:backgroundMark x1="29492" y1="93269" x2="29492" y2="932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3060" y="5183866"/>
            <a:ext cx="1341512" cy="141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>
                        <a14:foregroundMark x1="22110" y1="58921" x2="32860" y2="46058"/>
                        <a14:foregroundMark x1="22718" y1="26141" x2="24341" y2="32780"/>
                        <a14:foregroundMark x1="11156" y1="23237" x2="12982" y2="34025"/>
                        <a14:foregroundMark x1="6288" y1="71784" x2="10345" y2="67220"/>
                        <a14:foregroundMark x1="26572" y1="73859" x2="26572" y2="73859"/>
                        <a14:foregroundMark x1="28600" y1="76349" x2="29412" y2="79253"/>
                        <a14:foregroundMark x1="33063" y1="76763" x2="33063" y2="82988"/>
                        <a14:foregroundMark x1="42799" y1="75934" x2="38742" y2="85062"/>
                        <a14:foregroundMark x1="46247" y1="75934" x2="48276" y2="85892"/>
                        <a14:foregroundMark x1="55172" y1="75934" x2="54970" y2="86722"/>
                        <a14:foregroundMark x1="63489" y1="77178" x2="63692" y2="85062"/>
                        <a14:foregroundMark x1="71602" y1="76763" x2="67343" y2="84232"/>
                        <a14:foregroundMark x1="75254" y1="75934" x2="75254" y2="83817"/>
                        <a14:foregroundMark x1="84381" y1="76763" x2="85801" y2="83402"/>
                        <a14:foregroundMark x1="96755" y1="42739" x2="96957" y2="58921"/>
                        <a14:foregroundMark x1="84178" y1="49793" x2="84381" y2="60166"/>
                        <a14:foregroundMark x1="72819" y1="50622" x2="68966" y2="58921"/>
                        <a14:foregroundMark x1="61258" y1="47718" x2="60852" y2="57261"/>
                        <a14:foregroundMark x1="54970" y1="49378" x2="54970" y2="576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65811"/>
            <a:ext cx="2049490" cy="100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puplubin.pl/upload/tinymce/Grafiki/UrzadPracy/logo_urzad_pracy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0" b="100000" l="0" r="100000">
                        <a14:foregroundMark x1="14726" y1="32203" x2="22432" y2="15593"/>
                        <a14:foregroundMark x1="24829" y1="40678" x2="36815" y2="22373"/>
                        <a14:foregroundMark x1="38185" y1="41695" x2="55308" y2="28814"/>
                        <a14:foregroundMark x1="18322" y1="88475" x2="18322" y2="88475"/>
                        <a14:foregroundMark x1="24486" y1="87797" x2="24486" y2="87797"/>
                        <a14:foregroundMark x1="32534" y1="87119" x2="32534" y2="87119"/>
                        <a14:foregroundMark x1="37671" y1="89831" x2="37671" y2="89831"/>
                        <a14:foregroundMark x1="40753" y1="89492" x2="40753" y2="89492"/>
                        <a14:foregroundMark x1="52055" y1="88475" x2="52055" y2="88475"/>
                        <a14:foregroundMark x1="54623" y1="88136" x2="54623" y2="88136"/>
                        <a14:foregroundMark x1="66952" y1="87119" x2="66952" y2="87119"/>
                        <a14:foregroundMark x1="74658" y1="87797" x2="74658" y2="87797"/>
                        <a14:foregroundMark x1="55172" y1="55901" x2="78056" y2="57764"/>
                        <a14:backgroundMark x1="47089" y1="42034" x2="59418" y2="42373"/>
                        <a14:backgroundMark x1="61815" y1="90847" x2="61815" y2="90847"/>
                        <a14:backgroundMark x1="56164" y1="88136" x2="56164" y2="88136"/>
                        <a14:backgroundMark x1="50171" y1="89492" x2="50171" y2="89492"/>
                        <a14:backgroundMark x1="36644" y1="91186" x2="36644" y2="91186"/>
                        <a14:backgroundMark x1="26027" y1="88814" x2="26027" y2="888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33648"/>
            <a:ext cx="2249108" cy="11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87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rot="10800000" flipV="1">
            <a:off x="467544" y="1268760"/>
            <a:ext cx="8280920" cy="41764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400" dirty="0" smtClean="0"/>
          </a:p>
          <a:p>
            <a:pPr algn="ctr"/>
            <a:endParaRPr lang="pl-PL" sz="1400" dirty="0" smtClean="0"/>
          </a:p>
          <a:p>
            <a:pPr algn="ctr"/>
            <a:r>
              <a:rPr lang="pl-PL" sz="1400" dirty="0" smtClean="0"/>
              <a:t>Bezrobotnemu w trakcie odbywania stażu przysługuje stypendium stażowe,                          wypłacane przez urząd, w wysokości 120% kwoty zasiłku dla bezrobotnych tj.</a:t>
            </a:r>
          </a:p>
          <a:p>
            <a:pPr algn="ctr"/>
            <a:endParaRPr lang="pl-PL" sz="1400" dirty="0" smtClean="0"/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1 790,30 zł brutto=netto</a:t>
            </a:r>
            <a:endParaRPr lang="pl-PL" sz="2400" b="1" dirty="0">
              <a:solidFill>
                <a:srgbClr val="FF0000"/>
              </a:solidFill>
            </a:endParaRPr>
          </a:p>
          <a:p>
            <a:pPr algn="ctr"/>
            <a:r>
              <a:rPr lang="pl-PL" sz="1400" b="1" dirty="0" smtClean="0">
                <a:solidFill>
                  <a:srgbClr val="FF0000"/>
                </a:solidFill>
              </a:rPr>
              <a:t>( do 31.05.2024 r. )</a:t>
            </a:r>
          </a:p>
          <a:p>
            <a:pPr algn="ctr"/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dirty="0">
              <a:solidFill>
                <a:schemeClr val="tx1"/>
              </a:solidFill>
            </a:endParaRPr>
          </a:p>
          <a:p>
            <a:pPr algn="ctr"/>
            <a:r>
              <a:rPr lang="pl-PL" sz="1400" b="1" dirty="0" smtClean="0">
                <a:solidFill>
                  <a:srgbClr val="FF0000"/>
                </a:solidFill>
              </a:rPr>
              <a:t>W przypadku odbywania stażu bezrobotny może ubiegać się  </a:t>
            </a:r>
          </a:p>
          <a:p>
            <a:pPr algn="ctr"/>
            <a:r>
              <a:rPr lang="pl-PL" sz="1400" b="1" dirty="0">
                <a:solidFill>
                  <a:srgbClr val="FF0000"/>
                </a:solidFill>
              </a:rPr>
              <a:t>o</a:t>
            </a:r>
            <a:r>
              <a:rPr lang="pl-PL" sz="1400" b="1" dirty="0" smtClean="0">
                <a:solidFill>
                  <a:srgbClr val="FF0000"/>
                </a:solidFill>
              </a:rPr>
              <a:t> zwrot kosztów przejazdu na staż i powrotu do miejsca zamieszkania</a:t>
            </a:r>
          </a:p>
          <a:p>
            <a:pPr algn="ctr"/>
            <a:r>
              <a:rPr lang="pl-PL" sz="1400" b="1" dirty="0">
                <a:solidFill>
                  <a:srgbClr val="FF0000"/>
                </a:solidFill>
              </a:rPr>
              <a:t>o</a:t>
            </a:r>
            <a:r>
              <a:rPr lang="pl-PL" sz="1400" b="1" dirty="0" smtClean="0">
                <a:solidFill>
                  <a:srgbClr val="FF0000"/>
                </a:solidFill>
              </a:rPr>
              <a:t>raz</a:t>
            </a:r>
          </a:p>
          <a:p>
            <a:pPr algn="ctr"/>
            <a:r>
              <a:rPr lang="pl-PL" sz="1400" b="1" dirty="0" smtClean="0">
                <a:solidFill>
                  <a:srgbClr val="FF0000"/>
                </a:solidFill>
              </a:rPr>
              <a:t> zwrot kosztów opieki nad dzieckiem do lat 6</a:t>
            </a:r>
          </a:p>
          <a:p>
            <a:pPr marL="285750" indent="-285750" algn="ctr">
              <a:buFontTx/>
              <a:buChar char="-"/>
            </a:pPr>
            <a:endParaRPr lang="pl-PL" sz="1400" b="1" dirty="0" smtClean="0">
              <a:solidFill>
                <a:srgbClr val="FF0000"/>
              </a:solidFill>
            </a:endParaRPr>
          </a:p>
          <a:p>
            <a:pPr algn="ctr"/>
            <a:endParaRPr lang="pl-PL" sz="1400" b="1" dirty="0">
              <a:solidFill>
                <a:srgbClr val="FF0000"/>
              </a:solidFill>
            </a:endParaRPr>
          </a:p>
          <a:p>
            <a:pPr algn="ctr"/>
            <a:endParaRPr lang="pl-PL" sz="14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xmlns="" val="36637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rot="10800000" flipV="1">
            <a:off x="467544" y="1268760"/>
            <a:ext cx="8280920" cy="41764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400" dirty="0" smtClean="0"/>
          </a:p>
          <a:p>
            <a:pPr algn="ctr"/>
            <a:endParaRPr lang="pl-PL" sz="1400" dirty="0" smtClean="0"/>
          </a:p>
          <a:p>
            <a:pPr algn="ctr">
              <a:lnSpc>
                <a:spcPct val="150000"/>
              </a:lnSpc>
            </a:pPr>
            <a:r>
              <a:rPr lang="pl-PL" b="1" dirty="0" smtClean="0">
                <a:solidFill>
                  <a:schemeClr val="tx1"/>
                </a:solidFill>
              </a:rPr>
              <a:t>Jeżeli zamierzasz uzyskać wsparcie na tworzenie miejsc pracy:</a:t>
            </a:r>
          </a:p>
          <a:p>
            <a:pPr algn="ctr">
              <a:lnSpc>
                <a:spcPct val="150000"/>
              </a:lnSpc>
            </a:pPr>
            <a:endParaRPr lang="pl-PL" b="1" dirty="0" smtClean="0">
              <a:solidFill>
                <a:schemeClr val="tx1"/>
              </a:solidFill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b="1" dirty="0" smtClean="0">
                <a:solidFill>
                  <a:srgbClr val="FF0000"/>
                </a:solidFill>
              </a:rPr>
              <a:t>Złóż odpowiedni wniosek o przyznanie refundacji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b="1" dirty="0" smtClean="0">
                <a:solidFill>
                  <a:srgbClr val="FF0000"/>
                </a:solidFill>
              </a:rPr>
              <a:t>Podpisz umowę o refundację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b="1" dirty="0" smtClean="0">
                <a:solidFill>
                  <a:srgbClr val="FF0000"/>
                </a:solidFill>
              </a:rPr>
              <a:t>Zatrudnij osobę bezrobotną skierowaną przez PUP w Opolu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b="1" dirty="0" smtClean="0">
                <a:solidFill>
                  <a:srgbClr val="FF0000"/>
                </a:solidFill>
              </a:rPr>
              <a:t>Złóż wniosek/wnioski o wypłatę refundacji </a:t>
            </a:r>
          </a:p>
          <a:p>
            <a:pPr algn="ctr">
              <a:lnSpc>
                <a:spcPct val="150000"/>
              </a:lnSpc>
            </a:pPr>
            <a:endParaRPr lang="pl-PL" b="1" dirty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pl-PL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xmlns="" val="31196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192864623"/>
              </p:ext>
            </p:extLst>
          </p:nvPr>
        </p:nvGraphicFramePr>
        <p:xfrm>
          <a:off x="467544" y="1844824"/>
          <a:ext cx="813690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AutoShape 6" descr="Image result for prezentacja ludzi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7170" name="Picture 2" descr="Znalezione obrazy dla zapytania ludziki do prezentacji zakup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8461" y="7937"/>
            <a:ext cx="2549523" cy="234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 descr="Znalezione obrazy dla zapytania ludziki do prezentacji pieniadz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3" y="4437112"/>
            <a:ext cx="3450137" cy="2298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85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2144178"/>
              </p:ext>
            </p:extLst>
          </p:nvPr>
        </p:nvGraphicFramePr>
        <p:xfrm>
          <a:off x="323528" y="836711"/>
          <a:ext cx="8280920" cy="44073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96344"/>
                <a:gridCol w="5184576"/>
              </a:tblGrid>
              <a:tr h="864097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Kto może  wnioskować o przyznanie refundacji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i="0" baseline="0" dirty="0" smtClean="0">
                          <a:solidFill>
                            <a:srgbClr val="FF0000"/>
                          </a:solidFill>
                        </a:rPr>
                        <a:t>PODMIOT PROWADZĄCY DZIAŁALNOŚĆ GOSPODARCZĄ</a:t>
                      </a:r>
                      <a:r>
                        <a:rPr lang="pl-PL" sz="1200" b="0" i="0" baseline="0" dirty="0" smtClean="0">
                          <a:solidFill>
                            <a:schemeClr val="dk1"/>
                          </a:solidFill>
                        </a:rPr>
                        <a:t> od co najmniej 6 miesięcy, </a:t>
                      </a:r>
                      <a:r>
                        <a:rPr lang="pl-PL" sz="1200" b="0" i="0" baseline="0" dirty="0" smtClean="0"/>
                        <a:t> który na dzień złożenia wniosku nie ma zaległości publicznoprawnych (ZUS, PIT,CIT, mandaty, etc.)!!!</a:t>
                      </a:r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7591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Ile wynosi maksymalna kwota refundacji  kosztów wyposażenia lub doposażenia 1 stanowiska pracy ?  </a:t>
                      </a:r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b="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Do 6-cio krotność przeciętnego wynagrodzenia </a:t>
                      </a:r>
                    </a:p>
                    <a:p>
                      <a:endParaRPr lang="pl-PL" sz="1200" b="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(w 2023 roku przyznawane było do 38 000,00 zł brutto)</a:t>
                      </a:r>
                    </a:p>
                    <a:p>
                      <a:endParaRPr lang="pl-PL" sz="12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1129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Kogo urząd może skierować do zatrudnienia na wyposażonym stanowisku pracy ?</a:t>
                      </a:r>
                    </a:p>
                    <a:p>
                      <a:endParaRPr lang="pl-PL" sz="1200" b="0" i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b="0" i="0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pl-PL" sz="1200" b="0" i="0" baseline="0" dirty="0" smtClean="0">
                          <a:solidFill>
                            <a:schemeClr val="dk1"/>
                          </a:solidFill>
                        </a:rPr>
                        <a:t>Każdego bezrobotnego zarejestrowanego w PUP w Opolu</a:t>
                      </a:r>
                    </a:p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663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Ile wynosi  okres  utrzymania wyposażonego stanowiska pracy            i zatrudniania na nim osoby bezrobotnej skierowanej przez urząd ?</a:t>
                      </a:r>
                    </a:p>
                    <a:p>
                      <a:endParaRPr lang="pl-PL" sz="1200" b="0" i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b="0" i="0" baseline="0" dirty="0" smtClean="0"/>
                    </a:p>
                    <a:p>
                      <a:r>
                        <a:rPr lang="pl-PL" sz="1200" b="0" i="0" baseline="0" dirty="0" smtClean="0"/>
                        <a:t>Co najmniej 24 miesiące</a:t>
                      </a:r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8594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Czy  refundacja stanowi pomoc               de minimis ?</a:t>
                      </a:r>
                    </a:p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TAK</a:t>
                      </a:r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95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143785065"/>
              </p:ext>
            </p:extLst>
          </p:nvPr>
        </p:nvGraphicFramePr>
        <p:xfrm>
          <a:off x="467544" y="2780928"/>
          <a:ext cx="81842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5" descr="3d White People with Business Statistic Graph in Red Target. Stock  Illustration - Illustration of chart, background: 564257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0"/>
            <a:ext cx="3676650" cy="2924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45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2132856"/>
            <a:ext cx="7632848" cy="266226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dirty="0" smtClean="0"/>
          </a:p>
          <a:p>
            <a:pPr algn="ctr"/>
            <a:r>
              <a:rPr lang="pl-PL" b="1" dirty="0" smtClean="0"/>
              <a:t>SUBSYDIOWANE ZATRUDNIENIE</a:t>
            </a:r>
          </a:p>
          <a:p>
            <a:pPr algn="ctr"/>
            <a:endParaRPr lang="pl-PL" dirty="0"/>
          </a:p>
          <a:p>
            <a:pPr algn="ctr"/>
            <a:r>
              <a:rPr lang="pl-PL" sz="1900" dirty="0"/>
              <a:t>o</a:t>
            </a:r>
            <a:r>
              <a:rPr lang="pl-PL" sz="1900" dirty="0" smtClean="0"/>
              <a:t>znacza </a:t>
            </a:r>
            <a:r>
              <a:rPr lang="pl-PL" sz="1900" b="1" dirty="0" smtClean="0">
                <a:solidFill>
                  <a:srgbClr val="FF0000"/>
                </a:solidFill>
              </a:rPr>
              <a:t>refundację</a:t>
            </a:r>
            <a:r>
              <a:rPr lang="pl-PL" sz="1900" dirty="0" smtClean="0"/>
              <a:t> dla PRACODAWCY lub PRZEDSIĘBIORCY                 części kosztów poniesionych na wynagrodzenia, nagrody                     oraz składki na ubezpieczenia społeczne za                          </a:t>
            </a:r>
            <a:r>
              <a:rPr lang="pl-PL" sz="1900" b="1" dirty="0" smtClean="0"/>
              <a:t>skierowanych przez urząd pracy do zatrudnienia bezrobotnych</a:t>
            </a:r>
          </a:p>
          <a:p>
            <a:pPr algn="ctr"/>
            <a:endParaRPr lang="pl-PL" sz="1900" b="1" dirty="0" smtClean="0"/>
          </a:p>
          <a:p>
            <a:endParaRPr lang="pl-PL" dirty="0"/>
          </a:p>
        </p:txBody>
      </p:sp>
      <p:pic>
        <p:nvPicPr>
          <p:cNvPr id="4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194421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23048"/>
            <a:ext cx="1944216" cy="193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562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0170742"/>
              </p:ext>
            </p:extLst>
          </p:nvPr>
        </p:nvGraphicFramePr>
        <p:xfrm>
          <a:off x="395536" y="332656"/>
          <a:ext cx="8352928" cy="4884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68242"/>
                <a:gridCol w="4784686"/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i="0" baseline="0" dirty="0" smtClean="0"/>
                        <a:t>PRACE  INTERWENCYJNE  - art. 51 ust. 1 ustawy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Kto może wnioskować  o przyznanie  refundacji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PRACODAWCA</a:t>
                      </a:r>
                      <a:r>
                        <a:rPr lang="pl-PL" sz="1100" b="0" i="0" baseline="0" dirty="0" smtClean="0"/>
                        <a:t> LUB  </a:t>
                      </a:r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PRZEDSIĘBIORCA</a:t>
                      </a:r>
                      <a:endParaRPr lang="pl-PL" sz="1100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Kogo urząd może skierować do zatrudnienia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0" i="0" baseline="0" dirty="0" smtClean="0"/>
                        <a:t>Każdego bezrobotnego zarejestrowanego w PUP w Opolu.              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5760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maksymalna wysokość refundacji za 1 miesiąc za 1 pracownika? 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pl-PL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Maksymalnie do wysokości zasiłku dla bezrobotnych + składki na ubezpieczenie społeczne od refundowanej</a:t>
                      </a:r>
                      <a:r>
                        <a:rPr kumimoji="0" lang="pl-PL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kwoty </a:t>
                      </a:r>
                    </a:p>
                    <a:p>
                      <a:pPr algn="l" fontAlgn="ctr"/>
                      <a:endParaRPr kumimoji="0" lang="pl-PL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kumimoji="0" lang="pl-PL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tj.  </a:t>
                      </a:r>
                      <a:r>
                        <a:rPr kumimoji="0" lang="pl-PL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pl-PL" sz="11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491,90</a:t>
                      </a:r>
                      <a:r>
                        <a:rPr kumimoji="0" lang="pl-PL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 ZUS  (około 18 %  - zależy od wysokości składki wypadkowej ) </a:t>
                      </a:r>
                      <a:r>
                        <a:rPr kumimoji="0" lang="pl-PL" sz="11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1 760,44 zł/1 miesiąc ( do 31.05.2024 r.)</a:t>
                      </a:r>
                    </a:p>
                    <a:p>
                      <a:pPr algn="l" fontAlgn="ctr"/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0000" marR="900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432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okres refundacji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Do 6 miesięcy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99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łączna kwota refundacji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6 miesięcy  x  1 760,44 zł  =  10 562,64 zł</a:t>
                      </a:r>
                      <a:endParaRPr lang="pl-PL" sz="1100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Jaka jest częstotliwość dokonywania refundacji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Co miesiąc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Ile wynosi wymagany okres zatrudnienia po okresie refundacji ?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3 miesięcy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368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całkowity wymagany okres zatrudnienia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i="0" baseline="0" dirty="0" smtClean="0"/>
                        <a:t>9 miesięcy</a:t>
                      </a:r>
                      <a:endParaRPr lang="pl-PL" sz="1100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8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Czy refundacja stanowi pomoc de minimis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TAK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trzałka w dół 1"/>
          <p:cNvSpPr/>
          <p:nvPr/>
        </p:nvSpPr>
        <p:spPr>
          <a:xfrm>
            <a:off x="4283968" y="5659480"/>
            <a:ext cx="864096" cy="93787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697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1628135"/>
              </p:ext>
            </p:extLst>
          </p:nvPr>
        </p:nvGraphicFramePr>
        <p:xfrm>
          <a:off x="395536" y="116633"/>
          <a:ext cx="8352928" cy="55638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68242"/>
                <a:gridCol w="4784686"/>
              </a:tblGrid>
              <a:tr h="100805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baseline="0" dirty="0" smtClean="0"/>
                        <a:t>DOFINANSOWANIE  WYNAGRODZENIA  ZA  ZATRUDNIENIE SKIEROWANEGO BEZROBOTNEGO, KTÓRY                                                           UKOŃCZYŁ 50 ROK ŻYCIA -  art. 60d ust. 1 ustawy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696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Kto może  wnioskować o przyznanie refundacji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PRACODAWCA</a:t>
                      </a:r>
                      <a:r>
                        <a:rPr lang="pl-PL" sz="1100" b="0" i="0" baseline="0" dirty="0" smtClean="0"/>
                        <a:t>  LUB  </a:t>
                      </a:r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PRZEDSIĘBIORCA</a:t>
                      </a:r>
                    </a:p>
                    <a:p>
                      <a:pPr algn="l"/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Kogo urząd może skierować do zatrudnienia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Każdego bezrobotnego,</a:t>
                      </a:r>
                      <a:r>
                        <a:rPr kumimoji="0" lang="pl-PL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który ukończył </a:t>
                      </a:r>
                      <a:r>
                        <a:rPr kumimoji="0" lang="pl-PL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rok życia</a:t>
                      </a:r>
                      <a:r>
                        <a:rPr kumimoji="0" lang="pl-PL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l-PL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zarejestrowanego</a:t>
                      </a:r>
                      <a:r>
                        <a:rPr kumimoji="0" lang="pl-PL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PUP w Opolu</a:t>
                      </a:r>
                      <a:endParaRPr kumimoji="0" lang="pl-PL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15308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wysokość refundacji za 1 miesiąc za 1 pracownika? 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kumimoji="0" lang="pl-PL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więcej niż </a:t>
                      </a:r>
                      <a:r>
                        <a:rPr kumimoji="0" lang="pl-PL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połowa</a:t>
                      </a:r>
                      <a:r>
                        <a:rPr kumimoji="0" lang="pl-PL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minimalnego wynagrodzenia obowiązującego w dniu zawarcia umowy o dofinansowanie</a:t>
                      </a:r>
                      <a:endParaRPr kumimoji="0" lang="pl-PL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413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okres refundacji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12 miesięcy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943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łączna kwota refundacji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12 miesięcy  x  połowa minimalnego wynagrodzenie</a:t>
                      </a:r>
                      <a:endParaRPr lang="pl-PL" sz="1100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Jaka jest częstotliwość dokonywania refundacji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Co miesiąc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Ile wynosi wymagany okres zatrudnienia po okresie refundacji ?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6 miesięcy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1498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całkowity wymagany okres zatrudnienia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i="0" baseline="0" dirty="0" smtClean="0"/>
                        <a:t>18 miesięcy</a:t>
                      </a:r>
                      <a:endParaRPr lang="pl-PL" sz="1100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8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Czy refundacja stanowi pomoc de minimis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TAK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trzałka w dół 3"/>
          <p:cNvSpPr/>
          <p:nvPr/>
        </p:nvSpPr>
        <p:spPr>
          <a:xfrm>
            <a:off x="4211960" y="6309400"/>
            <a:ext cx="864096" cy="548599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86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4021848"/>
              </p:ext>
            </p:extLst>
          </p:nvPr>
        </p:nvGraphicFramePr>
        <p:xfrm>
          <a:off x="323528" y="764704"/>
          <a:ext cx="8352928" cy="48367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68242"/>
                <a:gridCol w="4784686"/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i="0" baseline="0" dirty="0" smtClean="0"/>
                        <a:t>BON  ZATRUDNIENIOWY – art.  66m  ustawy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Kto może wnioskować  o przyznanie  bonu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0" i="0" baseline="0" dirty="0" smtClean="0"/>
                        <a:t>Każdy BEZROBOTNY </a:t>
                      </a:r>
                      <a:r>
                        <a:rPr lang="pl-PL" sz="1100" b="1" i="0" baseline="0" dirty="0" smtClean="0"/>
                        <a:t>do 30 roku życia</a:t>
                      </a:r>
                      <a:r>
                        <a:rPr lang="pl-PL" sz="1100" b="0" i="0" baseline="0" dirty="0" smtClean="0"/>
                        <a:t>, zarejestrowany                      w PUP w Opolu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Kto może  zatrudnić bezrobotnego,  któremu urząd przyznał bon zatrudnieniowy i wnioskować  o przyznanie refundacji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PRACODAWCA</a:t>
                      </a:r>
                      <a:r>
                        <a:rPr lang="pl-PL" sz="1100" b="0" i="0" baseline="0" dirty="0" smtClean="0"/>
                        <a:t>                  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5760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wysokość refundacji za 1 miesiąc za 1 pracownika? 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Wysokość zasiłku dla bezrobotnych  </a:t>
                      </a:r>
                    </a:p>
                    <a:p>
                      <a:pPr algn="l" fontAlgn="ctr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tj. </a:t>
                      </a:r>
                      <a:r>
                        <a:rPr lang="pl-P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lang="pl-PL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1 491,90 zł / 1 miesiąc ( do 31.05.2024 r. )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0000" marR="900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432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okres refundacji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12 miesięcy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969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łączna kwota refundacji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i="0" baseline="0" dirty="0" smtClean="0">
                          <a:solidFill>
                            <a:srgbClr val="FF0000"/>
                          </a:solidFill>
                        </a:rPr>
                        <a:t>12 miesięcy  x  1 491,90 zł  =  17 902,80 zł</a:t>
                      </a:r>
                      <a:endParaRPr lang="pl-PL" sz="1100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1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Jaka jest częstotliwość dokonywania refundacji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Co miesiąc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1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Ile wynosi wymagany okres zatrudnienia po okresie refundacji ?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6 miesięcy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1524"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Ile wynosi całkowity wymagany okres zatrudnienia ?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i="0" baseline="0" dirty="0" smtClean="0"/>
                        <a:t>18 miesięcy</a:t>
                      </a:r>
                      <a:endParaRPr lang="pl-PL" sz="1100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8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baseline="0" dirty="0" smtClean="0"/>
                        <a:t>Czy refundacja stanowi pomoc de minimis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baseline="0" dirty="0" smtClean="0"/>
                        <a:t>TAK</a:t>
                      </a:r>
                      <a:endParaRPr lang="pl-PL" sz="11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98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75656" y="548680"/>
            <a:ext cx="612068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ZAPAMIĘTAJ  !!!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 rot="10800000" flipV="1">
            <a:off x="467544" y="1556792"/>
            <a:ext cx="8280920" cy="37444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400" dirty="0" smtClean="0"/>
          </a:p>
          <a:p>
            <a:pPr algn="ctr"/>
            <a:endParaRPr lang="pl-PL" sz="1400" dirty="0" smtClean="0"/>
          </a:p>
          <a:p>
            <a:pPr algn="ctr">
              <a:lnSpc>
                <a:spcPct val="150000"/>
              </a:lnSpc>
            </a:pPr>
            <a:r>
              <a:rPr lang="pl-PL" b="1" dirty="0" smtClean="0">
                <a:solidFill>
                  <a:schemeClr val="tx1"/>
                </a:solidFill>
              </a:rPr>
              <a:t>Druki do pobrania, w tym wszystkie wnioski znajdziesz na stronie internetowej Powiatowego Urzędu Pracy w Opolu: 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solidFill>
                  <a:srgbClr val="FF0000"/>
                </a:solidFill>
              </a:rPr>
              <a:t>opole.praca.gov.pl → Dokumenty do pobrania</a:t>
            </a:r>
          </a:p>
          <a:p>
            <a:pPr algn="ctr">
              <a:lnSpc>
                <a:spcPct val="150000"/>
              </a:lnSpc>
            </a:pPr>
            <a:endParaRPr lang="pl-PL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chemeClr val="tx1"/>
                </a:solidFill>
              </a:rPr>
              <a:t>l</a:t>
            </a:r>
            <a:r>
              <a:rPr lang="pl-PL" b="1" dirty="0" smtClean="0">
                <a:solidFill>
                  <a:schemeClr val="tx1"/>
                </a:solidFill>
              </a:rPr>
              <a:t>ub po linkiem</a:t>
            </a:r>
          </a:p>
          <a:p>
            <a:pPr algn="ctr">
              <a:lnSpc>
                <a:spcPct val="150000"/>
              </a:lnSpc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FF0000"/>
                </a:solidFill>
              </a:rPr>
              <a:t>https://opole.praca.gov.pl/dokumenty-do-pobrania</a:t>
            </a:r>
            <a:endParaRPr lang="pl-PL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pl-PL" b="1" dirty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pl-PL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xmlns="" val="42739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nacjonalista.pl/wp-content/uploads/2015/06/paragrafy_ludzik_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361950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83568" y="574522"/>
            <a:ext cx="8250385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pl-PL" b="1" dirty="0" smtClean="0">
              <a:solidFill>
                <a:srgbClr val="FF0000"/>
              </a:solidFill>
            </a:endParaRPr>
          </a:p>
          <a:p>
            <a:pPr algn="ctr"/>
            <a:endParaRPr lang="pl-PL" b="1" dirty="0">
              <a:solidFill>
                <a:srgbClr val="FF0000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KTO MOŻE OTRZYMAĆ FINANSOWE WSPARCIE</a:t>
            </a:r>
          </a:p>
          <a:p>
            <a:pPr algn="ctr"/>
            <a:endParaRPr lang="pl-PL" b="1" dirty="0"/>
          </a:p>
          <a:p>
            <a:pPr algn="ctr"/>
            <a:endParaRPr lang="pl-PL" b="1" dirty="0"/>
          </a:p>
        </p:txBody>
      </p:sp>
      <p:sp>
        <p:nvSpPr>
          <p:cNvPr id="2" name="Strzałka w dół 1"/>
          <p:cNvSpPr/>
          <p:nvPr/>
        </p:nvSpPr>
        <p:spPr>
          <a:xfrm>
            <a:off x="4619877" y="5653974"/>
            <a:ext cx="720082" cy="89528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689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webmail.strefa.pl/appsuite/api/mail/logo_przyjazny_urzad.jpg?action=attachment&amp;folder=default0%2FINBOX&amp;id=2516&amp;attachment=6&amp;delivery=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" name="AutoShape 4" descr="https://webmail.strefa.pl/appsuite/api/mail/logo_przyjazny_urzad.jpg?action=attachment&amp;folder=default0%2FINBOX&amp;id=2516&amp;attachment=6&amp;delivery=vie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4364" y="4282075"/>
            <a:ext cx="1836000" cy="18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3970"/>
            <a:ext cx="1226047" cy="12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3092" y="4675065"/>
            <a:ext cx="2049490" cy="100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12774" y="312739"/>
            <a:ext cx="8207697" cy="41912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Dziękuję za </a:t>
            </a:r>
            <a:r>
              <a:rPr lang="pl-PL" sz="1600" b="1" dirty="0">
                <a:solidFill>
                  <a:schemeClr val="tx1"/>
                </a:solidFill>
              </a:rPr>
              <a:t>uwagę </a:t>
            </a:r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endParaRPr lang="pl-PL" sz="1600" b="1" dirty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Tomasz Patola</a:t>
            </a:r>
          </a:p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tel. 77 44 22 929 </a:t>
            </a:r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endParaRPr lang="pl-PL" sz="1600" b="1" dirty="0">
              <a:solidFill>
                <a:schemeClr val="tx1"/>
              </a:solidFill>
            </a:endParaRP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Powiatowy Urząd Pracy w Opolu</a:t>
            </a: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45-266 Opole, ul. Hubala 21</a:t>
            </a:r>
          </a:p>
          <a:p>
            <a:pPr algn="ctr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Centrum Aktywizacji Zawodowej PUP w Opolu</a:t>
            </a: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45-265 Opole, ul. Jana Bytnara Rudego 8</a:t>
            </a:r>
          </a:p>
          <a:p>
            <a:pPr algn="ctr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tel. 77 44 22 929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ctr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strona </a:t>
            </a:r>
            <a:r>
              <a:rPr lang="pl-PL" sz="1600" dirty="0" smtClean="0">
                <a:solidFill>
                  <a:schemeClr val="tx1"/>
                </a:solidFill>
              </a:rPr>
              <a:t>internetowa: opole.praca.gov.pl</a:t>
            </a:r>
          </a:p>
          <a:p>
            <a:pPr algn="ctr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e-mail: opop@praca.gov.pl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7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60" y="260648"/>
            <a:ext cx="8130155" cy="43204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sz="2400" dirty="0"/>
          </a:p>
          <a:p>
            <a:pPr algn="ctr"/>
            <a:r>
              <a:rPr lang="pl-PL" sz="2400" dirty="0" smtClean="0"/>
              <a:t>Nie zawsze będziesz mógł skorzystać z każdej finansowej formy wsparcia oferowanej przez             urząd pracy.</a:t>
            </a:r>
          </a:p>
          <a:p>
            <a:pPr algn="ctr"/>
            <a:endParaRPr lang="pl-PL" sz="2400" dirty="0"/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Znaczenie ma to czy samodzielnie prowadzisz działalność gospodarczą, od kiedy, czy może zatrudniasz pracownika, a więc jesteś już pracodawcą.</a:t>
            </a:r>
          </a:p>
          <a:p>
            <a:pPr algn="ctr"/>
            <a:endParaRPr lang="pl-PL" sz="2400" b="1" dirty="0">
              <a:solidFill>
                <a:srgbClr val="FF0000"/>
              </a:solidFill>
            </a:endParaRPr>
          </a:p>
          <a:p>
            <a:pPr algn="ctr"/>
            <a:endParaRPr lang="pl-PL" sz="2400" dirty="0" smtClean="0"/>
          </a:p>
          <a:p>
            <a:pPr algn="ctr"/>
            <a:endParaRPr lang="pl-PL" sz="2400" dirty="0" smtClean="0"/>
          </a:p>
          <a:p>
            <a:pPr algn="ctr"/>
            <a:endParaRPr lang="pl-PL" dirty="0"/>
          </a:p>
        </p:txBody>
      </p:sp>
      <p:pic>
        <p:nvPicPr>
          <p:cNvPr id="3076" name="Picture 4" descr="Planowanie swojego życia. Wyznaczanie celów - Dziennik Warto Wiedzie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662" y="4653136"/>
            <a:ext cx="341466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9648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7745627"/>
              </p:ext>
            </p:extLst>
          </p:nvPr>
        </p:nvGraphicFramePr>
        <p:xfrm>
          <a:off x="467544" y="920161"/>
          <a:ext cx="8352928" cy="4885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6868"/>
                <a:gridCol w="4696060"/>
              </a:tblGrid>
              <a:tr h="1245222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Prowadzisz samodzielnie działalność gospodarczą, krócej niż 6 miesięcy i nikogo nie zatrudniasz (na umowę o pracę) możesz otrzymać wsparcie na: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Prace interwencyjne,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Dofinansowanie do zatrudnienia bezrobotnego 50+.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pl-PL" sz="12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8368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Prowadzisz samodzielnie działalność gospodarczą dłużej niż 6 miesięcy i nikogo nie zatrudniasz (na umowę o pracę) możesz otrzymać wsparcie na: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Prace interwencyjne,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Dofinansowanie do zatrudnienia bezrobotnego 50+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Staż dla bezrobotnego,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Refundację kosztów wyposażenia lub doposażenia stanowiska pracy.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pl-PL" sz="12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11513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Prowadzisz samodzielnie działalność gospodarczą dłużej niż 6 miesięcy                       i zatrudniasz co najmniej jednego pracownika (na umowę o pracę) możesz otrzymać wsparcie na: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Staż dla bezrobotnego,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Prace interwencyjne,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Dofinansowanie do zatrudnienia bezrobotnego 50+,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Refundację kosztów wyposażenia lub doposażenia stanowiska pracy.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Bon zatrudnieniowy.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9251369"/>
              </p:ext>
            </p:extLst>
          </p:nvPr>
        </p:nvGraphicFramePr>
        <p:xfrm>
          <a:off x="467544" y="332656"/>
          <a:ext cx="8352928" cy="5875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{3C2FFA5D-87B4-456A-9821-1D502468CF0F}</a:tableStyleId>
              </a:tblPr>
              <a:tblGrid>
                <a:gridCol w="8352928"/>
              </a:tblGrid>
              <a:tr h="587504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>
                          <a:solidFill>
                            <a:srgbClr val="FF0000"/>
                          </a:solidFill>
                        </a:rPr>
                        <a:t>JEŻELI: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Obraz 7" descr="Droga do odszkodowania z OC sprawcy kolizji – szkoda rzeczowa - Jak sie  dobrze ubezpieczyć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45224"/>
            <a:ext cx="1634877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2107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59" y="692696"/>
            <a:ext cx="8130155" cy="43204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Wysokość oferowanego przez urząd pracy wsparcia dla przedsiębiorców i pracodawców zależy od obowiązujących stawek                i kwot takich jak:</a:t>
            </a:r>
          </a:p>
          <a:p>
            <a:pPr algn="ctr"/>
            <a:endParaRPr lang="pl-PL" dirty="0"/>
          </a:p>
          <a:p>
            <a:r>
              <a:rPr lang="pl-PL" dirty="0" smtClean="0"/>
              <a:t>  Wysokość </a:t>
            </a:r>
            <a:r>
              <a:rPr lang="pl-PL" dirty="0"/>
              <a:t>zasiłku dla bezrobotnych  -  </a:t>
            </a:r>
            <a:r>
              <a:rPr lang="pl-PL" dirty="0" smtClean="0"/>
              <a:t> </a:t>
            </a:r>
            <a:r>
              <a:rPr lang="pl-PL" b="1" dirty="0" smtClean="0"/>
              <a:t>1 491,90 zł  </a:t>
            </a:r>
            <a:r>
              <a:rPr lang="pl-PL" dirty="0" smtClean="0"/>
              <a:t>do 31.05.2024 r.</a:t>
            </a:r>
          </a:p>
          <a:p>
            <a:r>
              <a:rPr lang="pl-PL" dirty="0" smtClean="0"/>
              <a:t> </a:t>
            </a:r>
            <a:endParaRPr lang="pl-PL" dirty="0"/>
          </a:p>
          <a:p>
            <a:r>
              <a:rPr lang="pl-PL" dirty="0" smtClean="0"/>
              <a:t>                 Minimalne </a:t>
            </a:r>
            <a:r>
              <a:rPr lang="pl-PL" dirty="0"/>
              <a:t>wynagrodzenie  -  </a:t>
            </a:r>
            <a:r>
              <a:rPr lang="pl-PL" b="1" dirty="0"/>
              <a:t>3</a:t>
            </a:r>
            <a:r>
              <a:rPr lang="pl-PL" b="1" dirty="0" smtClean="0"/>
              <a:t> 600.00 zł  </a:t>
            </a:r>
            <a:r>
              <a:rPr lang="pl-PL" dirty="0" smtClean="0"/>
              <a:t>do 31.12.2023 r.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                                              </a:t>
            </a:r>
            <a:r>
              <a:rPr lang="pl-PL" b="1" dirty="0"/>
              <a:t>4</a:t>
            </a:r>
            <a:r>
              <a:rPr lang="pl-PL" b="1" dirty="0" smtClean="0"/>
              <a:t> 242,00 zł  </a:t>
            </a:r>
            <a:r>
              <a:rPr lang="pl-PL" dirty="0" smtClean="0"/>
              <a:t>od 01.01.2024 r.</a:t>
            </a:r>
          </a:p>
          <a:p>
            <a:endParaRPr lang="pl-PL" dirty="0" smtClean="0"/>
          </a:p>
          <a:p>
            <a:r>
              <a:rPr lang="pl-PL" dirty="0" smtClean="0"/>
              <a:t>                 Przeciętne wynagrodzenie  -  </a:t>
            </a:r>
            <a:r>
              <a:rPr lang="pl-PL" b="1" dirty="0" smtClean="0"/>
              <a:t>7 005,76 zł  </a:t>
            </a:r>
            <a:r>
              <a:rPr lang="pl-PL" dirty="0" smtClean="0"/>
              <a:t>do 30.11.2023 </a:t>
            </a:r>
            <a:r>
              <a:rPr lang="pl-PL" dirty="0"/>
              <a:t>r.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68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542722182"/>
              </p:ext>
            </p:extLst>
          </p:nvPr>
        </p:nvGraphicFramePr>
        <p:xfrm>
          <a:off x="467544" y="2204864"/>
          <a:ext cx="818423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Znalezione obrazy dla zapytania ludziki do prezentacji pieniadz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2952328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 Imagen De Render 3d. La Gente Del Arquitecto Con El Casco, Planes Y  Casa. Concepto De La Construcción. Fondo Blanco Aislado Fotos, Retratos,  Imágenes Y Fotografía De Archivo Libres De Derecho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9558" y="116632"/>
            <a:ext cx="383657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05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4764368"/>
              </p:ext>
            </p:extLst>
          </p:nvPr>
        </p:nvGraphicFramePr>
        <p:xfrm>
          <a:off x="683568" y="404665"/>
          <a:ext cx="7848872" cy="57395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80320"/>
                <a:gridCol w="4968552"/>
              </a:tblGrid>
              <a:tr h="979884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DEFINICJA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Staż to nabywanie przez bezrobotnego umiejętności praktycznych do wykonywania pracy przez wykonywanie zadań w miejscu pracy bez nawiązywania stosunku pracy z organizatorem stażu</a:t>
                      </a:r>
                    </a:p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4359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Kto może  być organizatorem          stażu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i="0" baseline="0" dirty="0" smtClean="0">
                          <a:solidFill>
                            <a:srgbClr val="FF0000"/>
                          </a:solidFill>
                        </a:rPr>
                        <a:t>PRACODAWCA  LUB  PRZEDSIĘBIORCA</a:t>
                      </a:r>
                      <a:r>
                        <a:rPr lang="pl-PL" sz="1200" b="0" i="0" baseline="0" dirty="0" smtClean="0"/>
                        <a:t>; ORGANIZACJE POZARZĄDOWE; ROLNICZA SPÓŁDZIELNIA PRODUKCYJNA;  </a:t>
                      </a:r>
                      <a:r>
                        <a:rPr lang="pl-PL" sz="1200" b="1" i="0" baseline="0" dirty="0" smtClean="0">
                          <a:solidFill>
                            <a:srgbClr val="FF0000"/>
                          </a:solidFill>
                        </a:rPr>
                        <a:t>OSOBA FIZYCZNA PROWADZĄCA DZIAŁALNOŚĆ ROLNICZĄ</a:t>
                      </a:r>
                      <a:endParaRPr lang="pl-PL" sz="1200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562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Kogo urząd może skierować do odbycia stażu ?  </a:t>
                      </a:r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Każdego bezrobotnego zarejestrowanego w PUP w Opolu</a:t>
                      </a:r>
                    </a:p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9884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Ile wynosi okres odbywania stażu ?</a:t>
                      </a:r>
                    </a:p>
                    <a:p>
                      <a:endParaRPr lang="pl-PL" sz="1200" b="0" i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pl-PL" sz="1200" b="1" i="0" baseline="0" dirty="0" smtClean="0">
                          <a:solidFill>
                            <a:schemeClr val="dk1"/>
                          </a:solidFill>
                        </a:rPr>
                        <a:t>co najmniej 3 miesiące, nie więcej niż 12 miesięcy </a:t>
                      </a:r>
                      <a:r>
                        <a:rPr lang="pl-PL" sz="1200" b="0" i="0" baseline="0" dirty="0" smtClean="0">
                          <a:solidFill>
                            <a:schemeClr val="dk1"/>
                          </a:solidFill>
                        </a:rPr>
                        <a:t>dla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200" b="0" i="0" baseline="0" dirty="0" smtClean="0">
                          <a:solidFill>
                            <a:schemeClr val="dk1"/>
                          </a:solidFill>
                        </a:rPr>
                        <a:t>    bezrobotnych do 30 roku życia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pl-PL" sz="1200" b="1" i="0" baseline="0" dirty="0" smtClean="0">
                          <a:solidFill>
                            <a:schemeClr val="dk1"/>
                          </a:solidFill>
                        </a:rPr>
                        <a:t>co najmniej 3 miesiące, nie więcej niż 6 miesięcy </a:t>
                      </a:r>
                      <a:r>
                        <a:rPr lang="pl-PL" sz="1200" b="0" i="0" baseline="0" dirty="0" smtClean="0">
                          <a:solidFill>
                            <a:schemeClr val="dk1"/>
                          </a:solidFill>
                        </a:rPr>
                        <a:t>dla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200" b="0" i="0" baseline="0" dirty="0" smtClean="0">
                          <a:solidFill>
                            <a:schemeClr val="dk1"/>
                          </a:solidFill>
                        </a:rPr>
                        <a:t>    bezrobotnych powyżej 30 roku życia</a:t>
                      </a:r>
                      <a:endParaRPr lang="pl-PL" sz="1200" b="0" i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8380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Jaki koszty ponosi organizator stażu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</a:rPr>
                        <a:t>Koszt wstępnych badań lekarskich, szkolenia BHP, ewentualnie odzieży ochronnej, posiłków i napojów regeneracyjnych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9884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Ile wynosi całkowity wymagany okres zatrudnienia bezrobotnego  przez PRACODAWCĘ  lub PRZEDSIĘBIORCĘ po zakończeniu  stażu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Co najmniej 3 miesiące, w wymiarze co najmniej ½ etatu.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731"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Czy zorganizowanie stażu przez PRACODAWCĘ LUB PRZEDSIĘBIORCĘ stanowi pomoc de minimis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0" baseline="0" dirty="0" smtClean="0"/>
                        <a:t>NIE</a:t>
                      </a:r>
                      <a:endParaRPr lang="pl-PL" sz="1200" b="0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61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rot="10800000" flipV="1">
            <a:off x="467544" y="1340768"/>
            <a:ext cx="8280920" cy="44644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Organizator stażu może we </a:t>
            </a:r>
            <a:r>
              <a:rPr lang="pl-PL" sz="1400" i="1" dirty="0" smtClean="0"/>
              <a:t>Wniosku o zawarcie umowy o zorganizowanie stażu</a:t>
            </a:r>
            <a:r>
              <a:rPr lang="pl-PL" sz="1400" dirty="0" smtClean="0"/>
              <a:t> wskazać imię i nazwisko bezrobotnego, którego zamierza przyjąć na staż.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Organizator stażu przygotowuje i dołącza do </a:t>
            </a:r>
            <a:r>
              <a:rPr lang="pl-PL" sz="1400" i="1" dirty="0" smtClean="0"/>
              <a:t>Wniosku  </a:t>
            </a:r>
            <a:r>
              <a:rPr lang="pl-PL" sz="1400" dirty="0" smtClean="0"/>
              <a:t>program stażu – tj. między innymi opis zadań jakie będą wykonywane podczas stażu przez bezrobotnego oraz rodzaj uzyskanych kwalifikacji lub umiejętności zawodowych.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U organizatora stażu, który jest pracodawcą, staż mogą odbywać jednocześnie bezrobotni w liczbie nieprzekraczającej liczby pracowników zatrudnionych u organizatora stażu        w dniu składania wniosku, w przeliczeniu na pełny wymiar czasu pracy.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/>
              <a:t>U organizatora stażu, który </a:t>
            </a:r>
            <a:r>
              <a:rPr lang="pl-PL" sz="1400" dirty="0" smtClean="0"/>
              <a:t>nie jest pracodawcą, staż może odbywać jednocześnie jeden bezrobotny.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Każdy bezrobotny odbywający staż ma swojego opiekuna, który udziela mu wskazówek           i pomocy w wypełnianiu powierzonych zadań.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Jeden opiekun może jednocześnie sprawować opiekę nad nie więcej niż 3 osobami bezrobotnymi odbywającymi staż.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b="1" dirty="0"/>
          </a:p>
        </p:txBody>
      </p:sp>
      <p:sp>
        <p:nvSpPr>
          <p:cNvPr id="2" name="Strzałka w dół 1"/>
          <p:cNvSpPr/>
          <p:nvPr/>
        </p:nvSpPr>
        <p:spPr>
          <a:xfrm>
            <a:off x="4355976" y="5824657"/>
            <a:ext cx="648072" cy="98871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417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rot="10800000" flipV="1">
            <a:off x="467544" y="1628800"/>
            <a:ext cx="8280920" cy="41764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Czas pracy bezrobotnego odbywającego staż nie może przekroczyć 8 godzin na dobę              i 40 godzin tygodniowo, a bezrobotnego będącego osobą niepełnosprawną, zaliczoną do znacznego lub umiarkowanego stopnia niepełnosprawności - 7 godzin na dobę                  i 35 godzin tygodniowo.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Bezrobotny nie może odbywać stażu w niedzielę i święta, w porze nocnej, w systemie pracy zmianowej ani w godzinach nadliczbowych.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Dyrektor PUP może wyrazić zgodę na </a:t>
            </a:r>
            <a:r>
              <a:rPr lang="pl-PL" sz="1400" dirty="0"/>
              <a:t>realizację stażu w niedzielę i święta, w </a:t>
            </a:r>
            <a:r>
              <a:rPr lang="pl-PL" sz="1400" dirty="0" smtClean="0"/>
              <a:t>porze nocnej lub w systemie </a:t>
            </a:r>
            <a:r>
              <a:rPr lang="pl-PL" sz="1400" dirty="0"/>
              <a:t>pracy </a:t>
            </a:r>
            <a:r>
              <a:rPr lang="pl-PL" sz="1400" dirty="0" smtClean="0"/>
              <a:t>zmianowej, o ile charakter pracy w danym zawodzie wymaga takiego rozkładu czasu pracy.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 smtClean="0"/>
              <a:t>Bezrobotnemu odbywającemu staż przysługuje prawo do odpoczynku – dni wolnych        w wymiarze 2 dni za każde 30 dni kalendarzowych odbywania stażu.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b="1" dirty="0"/>
          </a:p>
        </p:txBody>
      </p:sp>
      <p:sp>
        <p:nvSpPr>
          <p:cNvPr id="2" name="Strzałka w dół 1"/>
          <p:cNvSpPr/>
          <p:nvPr/>
        </p:nvSpPr>
        <p:spPr>
          <a:xfrm>
            <a:off x="4355976" y="5824657"/>
            <a:ext cx="648072" cy="98871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88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sz="1400" b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11621</TotalTime>
  <Words>1437</Words>
  <Application>Microsoft Office PowerPoint</Application>
  <PresentationFormat>Pokaz na ekranie (4:3)</PresentationFormat>
  <Paragraphs>228</Paragraphs>
  <Slides>20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FINANSOWE FORMY WSPARCIA  DLA PRZEDSIĘBIORCÓW I PRACODAWCÓW                  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</dc:creator>
  <cp:lastModifiedBy>tpatola</cp:lastModifiedBy>
  <cp:revision>826</cp:revision>
  <cp:lastPrinted>2023-10-24T10:01:27Z</cp:lastPrinted>
  <dcterms:created xsi:type="dcterms:W3CDTF">2016-02-05T11:28:09Z</dcterms:created>
  <dcterms:modified xsi:type="dcterms:W3CDTF">2023-10-25T07:12:31Z</dcterms:modified>
</cp:coreProperties>
</file>